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33E4C1-9505-D248-981A-94C769EEE059}" v="46" dt="2025-08-27T02:18:19.0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7"/>
    <p:restoredTop sz="94634"/>
  </p:normalViewPr>
  <p:slideViewPr>
    <p:cSldViewPr snapToGrid="0">
      <p:cViewPr varScale="1">
        <p:scale>
          <a:sx n="163" d="100"/>
          <a:sy n="163" d="100"/>
        </p:scale>
        <p:origin x="184" y="4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cb82a852fa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cb82a852fa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cb82a852fa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cb82a852fa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cb82a852fa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cb82a852fa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cb82a852f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cb82a852f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cb82a852f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cb82a852f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cb82a852fa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cb82a852fa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cb82a852fa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cb82a852fa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cb82a852fa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cb82a852fa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cb82a852fa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cb82a852fa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cb82a852fa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cb82a852fa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cb82a852fa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cb82a852fa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b82a852fa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b82a852fa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cb82a852fa_0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cb82a852fa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cb82a852fa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cb82a852fa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cb82a852fa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cb82a852fa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cb82a852fa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cb82a852fa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cb82a852fa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cb82a852fa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cb82a852fa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cb82a852fa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cb82a852fa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cb82a852fa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cb82a852fa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cb82a852fa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cb82a852fa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cb82a852fa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cb82a852fa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cb82a852fa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cb82a852fa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cb82a852fa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cb82a852fa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cb82a852fa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cb82a852fa_0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cb82a852fa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cb82a852fa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cb82a852fa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cb82a852fa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cb82a852fa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cb82a852fa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cb82a852fa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cb82a852fa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cb82a852fa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cb82a852fa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cb82a852fa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cb82a852fa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cb82a852fa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157800" y="2664400"/>
            <a:ext cx="8828400" cy="400200"/>
          </a:xfrm>
          <a:prstGeom prst="rect">
            <a:avLst/>
          </a:prstGeom>
          <a:noFill/>
          <a:ln>
            <a:noFill/>
          </a:ln>
        </p:spPr>
        <p:txBody>
          <a:bodyPr spcFirstLastPara="1" wrap="square" lIns="91425" tIns="45700" rIns="91425" bIns="45700" anchor="t" anchorCtr="0">
            <a:normAutofit lnSpcReduction="10000"/>
          </a:bodyPr>
          <a:lstStyle/>
          <a:p>
            <a:pPr marL="0" marR="0" lvl="0" indent="0" algn="ctr" rtl="0">
              <a:lnSpc>
                <a:spcPct val="114000"/>
              </a:lnSpc>
              <a:spcBef>
                <a:spcPts val="0"/>
              </a:spcBef>
              <a:spcAft>
                <a:spcPts val="0"/>
              </a:spcAft>
              <a:buNone/>
            </a:pPr>
            <a:r>
              <a:rPr lang="en-GB" sz="1800" b="1" dirty="0">
                <a:solidFill>
                  <a:srgbClr val="04488E"/>
                </a:solidFill>
              </a:rPr>
              <a:t>Gustavo Rios</a:t>
            </a:r>
            <a:endParaRPr sz="1800" b="1" dirty="0">
              <a:solidFill>
                <a:srgbClr val="04488E"/>
              </a:solidFill>
            </a:endParaRPr>
          </a:p>
        </p:txBody>
      </p:sp>
      <p:sp>
        <p:nvSpPr>
          <p:cNvPr id="100" name="Google Shape;100;p25"/>
          <p:cNvSpPr txBox="1"/>
          <p:nvPr/>
        </p:nvSpPr>
        <p:spPr>
          <a:xfrm>
            <a:off x="157800" y="1210638"/>
            <a:ext cx="8828400" cy="5088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Course 1 Final Project</a:t>
            </a:r>
            <a:endParaRPr sz="2400" b="1">
              <a:solidFill>
                <a:srgbClr val="3E3D3F"/>
              </a:solidFill>
            </a:endParaRPr>
          </a:p>
        </p:txBody>
      </p:sp>
      <p:sp>
        <p:nvSpPr>
          <p:cNvPr id="101" name="Google Shape;101;p25"/>
          <p:cNvSpPr txBox="1"/>
          <p:nvPr/>
        </p:nvSpPr>
        <p:spPr>
          <a:xfrm>
            <a:off x="157800" y="1719438"/>
            <a:ext cx="8828400" cy="5088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a:solidFill>
                  <a:srgbClr val="3E3D3F"/>
                </a:solidFill>
              </a:rPr>
              <a:t>Static Website</a:t>
            </a:r>
            <a:endParaRPr sz="2400">
              <a:solidFill>
                <a:srgbClr val="3E3D3F"/>
              </a:solidFill>
            </a:endParaRPr>
          </a:p>
        </p:txBody>
      </p:sp>
      <p:sp>
        <p:nvSpPr>
          <p:cNvPr id="102" name="Google Shape;102;p25"/>
          <p:cNvSpPr txBox="1"/>
          <p:nvPr/>
        </p:nvSpPr>
        <p:spPr>
          <a:xfrm>
            <a:off x="157800" y="3064600"/>
            <a:ext cx="8828400" cy="10644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CA" sz="2400" b="1" dirty="0">
                <a:solidFill>
                  <a:srgbClr val="04488E"/>
                </a:solidFill>
              </a:rPr>
              <a:t>🧑‍🍳 Chef Portfolio</a:t>
            </a:r>
            <a:endParaRPr sz="2400" b="1" dirty="0">
              <a:solidFill>
                <a:srgbClr val="04488E"/>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9 of 30: Showcase use of HTML comments</a:t>
            </a:r>
            <a:endParaRPr sz="850" b="1">
              <a:solidFill>
                <a:srgbClr val="3E3D3F"/>
              </a:solidFill>
            </a:endParaRPr>
          </a:p>
        </p:txBody>
      </p:sp>
      <p:sp>
        <p:nvSpPr>
          <p:cNvPr id="191" name="Google Shape;191;p34"/>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192" name="Google Shape;192;p34"/>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193" name="Google Shape;193;p34"/>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HTML Comments</a:t>
            </a:r>
            <a:endParaRPr sz="2400" b="1">
              <a:solidFill>
                <a:srgbClr val="3E3D3F"/>
              </a:solidFill>
            </a:endParaRPr>
          </a:p>
        </p:txBody>
      </p:sp>
      <p:sp>
        <p:nvSpPr>
          <p:cNvPr id="194" name="Google Shape;194;p34"/>
          <p:cNvSpPr txBox="1"/>
          <p:nvPr/>
        </p:nvSpPr>
        <p:spPr>
          <a:xfrm>
            <a:off x="123350" y="1175675"/>
            <a:ext cx="3150900" cy="29670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Did you use comment lines in your HTML?</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Give some examples of where, how and why.</a:t>
            </a:r>
            <a:endParaRPr sz="850">
              <a:solidFill>
                <a:srgbClr val="7F7F7F"/>
              </a:solidFill>
            </a:endParaRPr>
          </a:p>
        </p:txBody>
      </p:sp>
      <p:pic>
        <p:nvPicPr>
          <p:cNvPr id="4" name="Picture 3">
            <a:extLst>
              <a:ext uri="{FF2B5EF4-FFF2-40B4-BE49-F238E27FC236}">
                <a16:creationId xmlns:a16="http://schemas.microsoft.com/office/drawing/2014/main" id="{8D23E4C6-BFAA-6717-D83D-5AF9F122A785}"/>
              </a:ext>
            </a:extLst>
          </p:cNvPr>
          <p:cNvPicPr>
            <a:picLocks noChangeAspect="1"/>
          </p:cNvPicPr>
          <p:nvPr/>
        </p:nvPicPr>
        <p:blipFill>
          <a:blip r:embed="rId3"/>
          <a:stretch>
            <a:fillRect/>
          </a:stretch>
        </p:blipFill>
        <p:spPr>
          <a:xfrm>
            <a:off x="566142" y="1743246"/>
            <a:ext cx="2286925" cy="3292523"/>
          </a:xfrm>
          <a:prstGeom prst="rect">
            <a:avLst/>
          </a:prstGeom>
        </p:spPr>
      </p:pic>
      <p:pic>
        <p:nvPicPr>
          <p:cNvPr id="5" name="Picture 4">
            <a:extLst>
              <a:ext uri="{FF2B5EF4-FFF2-40B4-BE49-F238E27FC236}">
                <a16:creationId xmlns:a16="http://schemas.microsoft.com/office/drawing/2014/main" id="{45155F5B-4F41-510E-10F8-621DFCB2DA08}"/>
              </a:ext>
            </a:extLst>
          </p:cNvPr>
          <p:cNvPicPr>
            <a:picLocks noChangeAspect="1"/>
          </p:cNvPicPr>
          <p:nvPr/>
        </p:nvPicPr>
        <p:blipFill>
          <a:blip r:embed="rId4"/>
          <a:stretch>
            <a:fillRect/>
          </a:stretch>
        </p:blipFill>
        <p:spPr>
          <a:xfrm>
            <a:off x="3110523" y="1462765"/>
            <a:ext cx="5894861" cy="223391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5"/>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10 of 30: Showcase inline CSS</a:t>
            </a:r>
            <a:endParaRPr sz="850" b="1">
              <a:solidFill>
                <a:srgbClr val="3E3D3F"/>
              </a:solidFill>
            </a:endParaRPr>
          </a:p>
        </p:txBody>
      </p:sp>
      <p:sp>
        <p:nvSpPr>
          <p:cNvPr id="201" name="Google Shape;201;p35"/>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202" name="Google Shape;202;p35"/>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203" name="Google Shape;203;p35"/>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Inline CSS</a:t>
            </a:r>
            <a:endParaRPr sz="2400" b="1">
              <a:solidFill>
                <a:srgbClr val="3E3D3F"/>
              </a:solidFill>
            </a:endParaRPr>
          </a:p>
        </p:txBody>
      </p:sp>
      <p:sp>
        <p:nvSpPr>
          <p:cNvPr id="204" name="Google Shape;204;p35"/>
          <p:cNvSpPr txBox="1"/>
          <p:nvPr/>
        </p:nvSpPr>
        <p:spPr>
          <a:xfrm>
            <a:off x="123350" y="1175675"/>
            <a:ext cx="3150900" cy="29670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Can you show one example of inline styling?</a:t>
            </a:r>
            <a:endParaRPr sz="850">
              <a:solidFill>
                <a:srgbClr val="7F7F7F"/>
              </a:solidFill>
            </a:endParaRPr>
          </a:p>
        </p:txBody>
      </p:sp>
      <p:pic>
        <p:nvPicPr>
          <p:cNvPr id="5" name="Picture 4">
            <a:extLst>
              <a:ext uri="{FF2B5EF4-FFF2-40B4-BE49-F238E27FC236}">
                <a16:creationId xmlns:a16="http://schemas.microsoft.com/office/drawing/2014/main" id="{EF39B1A5-032E-3D51-3C1A-2203BBC0EE70}"/>
              </a:ext>
            </a:extLst>
          </p:cNvPr>
          <p:cNvPicPr>
            <a:picLocks noChangeAspect="1"/>
          </p:cNvPicPr>
          <p:nvPr/>
        </p:nvPicPr>
        <p:blipFill>
          <a:blip r:embed="rId3"/>
          <a:stretch>
            <a:fillRect/>
          </a:stretch>
        </p:blipFill>
        <p:spPr>
          <a:xfrm>
            <a:off x="99509" y="1869400"/>
            <a:ext cx="3385756" cy="1952323"/>
          </a:xfrm>
          <a:prstGeom prst="rect">
            <a:avLst/>
          </a:prstGeom>
        </p:spPr>
      </p:pic>
      <p:pic>
        <p:nvPicPr>
          <p:cNvPr id="7" name="Picture 6">
            <a:extLst>
              <a:ext uri="{FF2B5EF4-FFF2-40B4-BE49-F238E27FC236}">
                <a16:creationId xmlns:a16="http://schemas.microsoft.com/office/drawing/2014/main" id="{CDF38884-41B4-D50F-E1E7-54F03752FC16}"/>
              </a:ext>
            </a:extLst>
          </p:cNvPr>
          <p:cNvPicPr>
            <a:picLocks noChangeAspect="1"/>
          </p:cNvPicPr>
          <p:nvPr/>
        </p:nvPicPr>
        <p:blipFill>
          <a:blip r:embed="rId4"/>
          <a:stretch>
            <a:fillRect/>
          </a:stretch>
        </p:blipFill>
        <p:spPr>
          <a:xfrm>
            <a:off x="3696610" y="1362492"/>
            <a:ext cx="5064436" cy="35893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6"/>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11 of 30: Showcase internal CSS</a:t>
            </a:r>
            <a:endParaRPr sz="850" b="1">
              <a:solidFill>
                <a:srgbClr val="3E3D3F"/>
              </a:solidFill>
            </a:endParaRPr>
          </a:p>
        </p:txBody>
      </p:sp>
      <p:sp>
        <p:nvSpPr>
          <p:cNvPr id="211" name="Google Shape;211;p36"/>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212" name="Google Shape;212;p36"/>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213" name="Google Shape;213;p36"/>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Internal CSS</a:t>
            </a:r>
            <a:endParaRPr sz="2400" b="1">
              <a:solidFill>
                <a:srgbClr val="3E3D3F"/>
              </a:solidFill>
            </a:endParaRPr>
          </a:p>
        </p:txBody>
      </p:sp>
      <p:sp>
        <p:nvSpPr>
          <p:cNvPr id="214" name="Google Shape;214;p36"/>
          <p:cNvSpPr txBox="1"/>
          <p:nvPr/>
        </p:nvSpPr>
        <p:spPr>
          <a:xfrm>
            <a:off x="123350" y="1175675"/>
            <a:ext cx="3150900" cy="29670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Can you show one example of internal styling?</a:t>
            </a:r>
            <a:endParaRPr sz="850">
              <a:solidFill>
                <a:srgbClr val="7F7F7F"/>
              </a:solidFill>
            </a:endParaRPr>
          </a:p>
        </p:txBody>
      </p:sp>
      <p:pic>
        <p:nvPicPr>
          <p:cNvPr id="2" name="Picture 1">
            <a:extLst>
              <a:ext uri="{FF2B5EF4-FFF2-40B4-BE49-F238E27FC236}">
                <a16:creationId xmlns:a16="http://schemas.microsoft.com/office/drawing/2014/main" id="{09C7B1DE-09E6-8A2C-934B-5E12BC81B16C}"/>
              </a:ext>
            </a:extLst>
          </p:cNvPr>
          <p:cNvPicPr>
            <a:picLocks noChangeAspect="1"/>
          </p:cNvPicPr>
          <p:nvPr/>
        </p:nvPicPr>
        <p:blipFill>
          <a:blip r:embed="rId3"/>
          <a:stretch>
            <a:fillRect/>
          </a:stretch>
        </p:blipFill>
        <p:spPr>
          <a:xfrm>
            <a:off x="3274250" y="1487990"/>
            <a:ext cx="5629024" cy="2715059"/>
          </a:xfrm>
          <a:prstGeom prst="rect">
            <a:avLst/>
          </a:prstGeom>
        </p:spPr>
      </p:pic>
      <p:pic>
        <p:nvPicPr>
          <p:cNvPr id="3" name="Picture 2">
            <a:extLst>
              <a:ext uri="{FF2B5EF4-FFF2-40B4-BE49-F238E27FC236}">
                <a16:creationId xmlns:a16="http://schemas.microsoft.com/office/drawing/2014/main" id="{547D6075-653F-E53B-9F8F-D01B9EAF6571}"/>
              </a:ext>
            </a:extLst>
          </p:cNvPr>
          <p:cNvPicPr>
            <a:picLocks noChangeAspect="1"/>
          </p:cNvPicPr>
          <p:nvPr/>
        </p:nvPicPr>
        <p:blipFill>
          <a:blip r:embed="rId4"/>
          <a:stretch>
            <a:fillRect/>
          </a:stretch>
        </p:blipFill>
        <p:spPr>
          <a:xfrm>
            <a:off x="0" y="2110277"/>
            <a:ext cx="3229708" cy="557202"/>
          </a:xfrm>
          <a:prstGeom prst="rect">
            <a:avLst/>
          </a:prstGeom>
        </p:spPr>
      </p:pic>
      <p:pic>
        <p:nvPicPr>
          <p:cNvPr id="4" name="Picture 3">
            <a:extLst>
              <a:ext uri="{FF2B5EF4-FFF2-40B4-BE49-F238E27FC236}">
                <a16:creationId xmlns:a16="http://schemas.microsoft.com/office/drawing/2014/main" id="{61DC0047-EB9C-C36F-ACFB-99D042E063E3}"/>
              </a:ext>
            </a:extLst>
          </p:cNvPr>
          <p:cNvPicPr>
            <a:picLocks noChangeAspect="1"/>
          </p:cNvPicPr>
          <p:nvPr/>
        </p:nvPicPr>
        <p:blipFill>
          <a:blip r:embed="rId5"/>
          <a:stretch>
            <a:fillRect/>
          </a:stretch>
        </p:blipFill>
        <p:spPr>
          <a:xfrm>
            <a:off x="0" y="3024712"/>
            <a:ext cx="3136900" cy="812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7"/>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12 of 30: Showcase external CSS</a:t>
            </a:r>
            <a:endParaRPr sz="850" b="1">
              <a:solidFill>
                <a:srgbClr val="3E3D3F"/>
              </a:solidFill>
            </a:endParaRPr>
          </a:p>
        </p:txBody>
      </p:sp>
      <p:sp>
        <p:nvSpPr>
          <p:cNvPr id="221" name="Google Shape;221;p37"/>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222" name="Google Shape;222;p37"/>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223" name="Google Shape;223;p37"/>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dirty="0">
                <a:solidFill>
                  <a:srgbClr val="3E3D3F"/>
                </a:solidFill>
              </a:rPr>
              <a:t>External CSS</a:t>
            </a:r>
            <a:endParaRPr sz="2400" b="1" dirty="0">
              <a:solidFill>
                <a:srgbClr val="3E3D3F"/>
              </a:solidFill>
            </a:endParaRPr>
          </a:p>
        </p:txBody>
      </p:sp>
      <p:sp>
        <p:nvSpPr>
          <p:cNvPr id="224" name="Google Shape;224;p37"/>
          <p:cNvSpPr txBox="1"/>
          <p:nvPr/>
        </p:nvSpPr>
        <p:spPr>
          <a:xfrm>
            <a:off x="123350" y="1175675"/>
            <a:ext cx="3150900" cy="6573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Did you use external styling in your project?</a:t>
            </a:r>
            <a:endParaRPr sz="850">
              <a:solidFill>
                <a:srgbClr val="7F7F7F"/>
              </a:solidFill>
            </a:endParaRPr>
          </a:p>
        </p:txBody>
      </p:sp>
      <p:pic>
        <p:nvPicPr>
          <p:cNvPr id="2" name="Picture 1">
            <a:extLst>
              <a:ext uri="{FF2B5EF4-FFF2-40B4-BE49-F238E27FC236}">
                <a16:creationId xmlns:a16="http://schemas.microsoft.com/office/drawing/2014/main" id="{3D174689-12BC-6834-FF99-1CF1D3BB8ABD}"/>
              </a:ext>
            </a:extLst>
          </p:cNvPr>
          <p:cNvPicPr>
            <a:picLocks noChangeAspect="1"/>
          </p:cNvPicPr>
          <p:nvPr/>
        </p:nvPicPr>
        <p:blipFill>
          <a:blip r:embed="rId3"/>
          <a:stretch>
            <a:fillRect/>
          </a:stretch>
        </p:blipFill>
        <p:spPr>
          <a:xfrm>
            <a:off x="3391877" y="1837219"/>
            <a:ext cx="5752123" cy="1717648"/>
          </a:xfrm>
          <a:prstGeom prst="rect">
            <a:avLst/>
          </a:prstGeom>
        </p:spPr>
      </p:pic>
      <p:sp>
        <p:nvSpPr>
          <p:cNvPr id="4" name="TextBox 3">
            <a:extLst>
              <a:ext uri="{FF2B5EF4-FFF2-40B4-BE49-F238E27FC236}">
                <a16:creationId xmlns:a16="http://schemas.microsoft.com/office/drawing/2014/main" id="{A7271D69-44EC-6864-C0EA-271B2B1D85CB}"/>
              </a:ext>
            </a:extLst>
          </p:cNvPr>
          <p:cNvSpPr txBox="1"/>
          <p:nvPr/>
        </p:nvSpPr>
        <p:spPr>
          <a:xfrm>
            <a:off x="1695938" y="1504325"/>
            <a:ext cx="4572000" cy="317395"/>
          </a:xfrm>
          <a:prstGeom prst="rect">
            <a:avLst/>
          </a:prstGeom>
          <a:noFill/>
        </p:spPr>
        <p:txBody>
          <a:bodyPr wrap="square">
            <a:spAutoFit/>
          </a:bodyPr>
          <a:lstStyle/>
          <a:p>
            <a:pPr marL="0" marR="0" lvl="0" indent="0" algn="ctr" rtl="0">
              <a:lnSpc>
                <a:spcPct val="114000"/>
              </a:lnSpc>
              <a:spcBef>
                <a:spcPts val="0"/>
              </a:spcBef>
              <a:spcAft>
                <a:spcPts val="0"/>
              </a:spcAft>
              <a:buNone/>
            </a:pPr>
            <a:r>
              <a:rPr lang="en-GB" sz="1400" b="1" dirty="0" err="1">
                <a:solidFill>
                  <a:srgbClr val="3E3D3F"/>
                </a:solidFill>
              </a:rPr>
              <a:t>Recipes.html</a:t>
            </a:r>
            <a:endParaRPr lang="en-GB" sz="1400" b="1" dirty="0">
              <a:solidFill>
                <a:srgbClr val="3E3D3F"/>
              </a:solidFill>
            </a:endParaRPr>
          </a:p>
        </p:txBody>
      </p:sp>
      <p:pic>
        <p:nvPicPr>
          <p:cNvPr id="5" name="Picture 4">
            <a:extLst>
              <a:ext uri="{FF2B5EF4-FFF2-40B4-BE49-F238E27FC236}">
                <a16:creationId xmlns:a16="http://schemas.microsoft.com/office/drawing/2014/main" id="{92FF9456-7C0A-05BE-60A9-370DE61F7C44}"/>
              </a:ext>
            </a:extLst>
          </p:cNvPr>
          <p:cNvPicPr>
            <a:picLocks noChangeAspect="1"/>
          </p:cNvPicPr>
          <p:nvPr/>
        </p:nvPicPr>
        <p:blipFill>
          <a:blip r:embed="rId4"/>
          <a:stretch>
            <a:fillRect/>
          </a:stretch>
        </p:blipFill>
        <p:spPr>
          <a:xfrm>
            <a:off x="221971" y="2509226"/>
            <a:ext cx="2947933" cy="24596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8"/>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13 of 30: Showcase block elements</a:t>
            </a:r>
            <a:endParaRPr sz="850" b="1">
              <a:solidFill>
                <a:srgbClr val="3E3D3F"/>
              </a:solidFill>
            </a:endParaRPr>
          </a:p>
        </p:txBody>
      </p:sp>
      <p:sp>
        <p:nvSpPr>
          <p:cNvPr id="232" name="Google Shape;232;p38"/>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233" name="Google Shape;233;p38"/>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234" name="Google Shape;234;p38"/>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CSS Block Display</a:t>
            </a:r>
            <a:endParaRPr sz="2400" b="1">
              <a:solidFill>
                <a:srgbClr val="3E3D3F"/>
              </a:solidFill>
            </a:endParaRPr>
          </a:p>
        </p:txBody>
      </p:sp>
      <p:sp>
        <p:nvSpPr>
          <p:cNvPr id="235" name="Google Shape;235;p38"/>
          <p:cNvSpPr txBox="1"/>
          <p:nvPr/>
        </p:nvSpPr>
        <p:spPr>
          <a:xfrm>
            <a:off x="123350" y="1175675"/>
            <a:ext cx="3150900" cy="13416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What is an example of an element with block display in your project?</a:t>
            </a:r>
            <a:endParaRPr sz="850">
              <a:solidFill>
                <a:srgbClr val="7F7F7F"/>
              </a:solidFill>
            </a:endParaRPr>
          </a:p>
          <a:p>
            <a:pPr marL="0" lvl="0" indent="0" algn="l" rtl="0">
              <a:lnSpc>
                <a:spcPct val="114000"/>
              </a:lnSpc>
              <a:spcBef>
                <a:spcPts val="0"/>
              </a:spcBef>
              <a:spcAft>
                <a:spcPts val="0"/>
              </a:spcAft>
              <a:buNone/>
            </a:pPr>
            <a:endParaRPr sz="850">
              <a:solidFill>
                <a:srgbClr val="7F7F7F"/>
              </a:solidFill>
            </a:endParaRPr>
          </a:p>
          <a:p>
            <a:pPr marL="0" lvl="0" indent="0" algn="l" rtl="0">
              <a:lnSpc>
                <a:spcPct val="114000"/>
              </a:lnSpc>
              <a:spcBef>
                <a:spcPts val="0"/>
              </a:spcBef>
              <a:spcAft>
                <a:spcPts val="0"/>
              </a:spcAft>
              <a:buNone/>
            </a:pPr>
            <a:r>
              <a:rPr lang="en-GB" sz="850">
                <a:solidFill>
                  <a:srgbClr val="7F7F7F"/>
                </a:solidFill>
              </a:rPr>
              <a:t>Note: </a:t>
            </a:r>
            <a:r>
              <a:rPr lang="en-GB" sz="850" i="1">
                <a:solidFill>
                  <a:srgbClr val="7F7F7F"/>
                </a:solidFill>
              </a:rPr>
              <a:t>Many elements have display block by default, so you do not need to explicitly give it in your CSS. Simply indicate an element in your project that has block display and why.</a:t>
            </a:r>
            <a:endParaRPr sz="850" i="1">
              <a:solidFill>
                <a:srgbClr val="7F7F7F"/>
              </a:solidFill>
            </a:endParaRPr>
          </a:p>
        </p:txBody>
      </p:sp>
      <p:pic>
        <p:nvPicPr>
          <p:cNvPr id="2" name="Picture 1">
            <a:extLst>
              <a:ext uri="{FF2B5EF4-FFF2-40B4-BE49-F238E27FC236}">
                <a16:creationId xmlns:a16="http://schemas.microsoft.com/office/drawing/2014/main" id="{AEB9682C-F704-F6F5-7423-6DC539A633E1}"/>
              </a:ext>
            </a:extLst>
          </p:cNvPr>
          <p:cNvPicPr>
            <a:picLocks noChangeAspect="1"/>
          </p:cNvPicPr>
          <p:nvPr/>
        </p:nvPicPr>
        <p:blipFill>
          <a:blip r:embed="rId3"/>
          <a:stretch>
            <a:fillRect/>
          </a:stretch>
        </p:blipFill>
        <p:spPr>
          <a:xfrm>
            <a:off x="219250" y="2755250"/>
            <a:ext cx="2959100" cy="1447800"/>
          </a:xfrm>
          <a:prstGeom prst="rect">
            <a:avLst/>
          </a:prstGeom>
        </p:spPr>
      </p:pic>
      <p:pic>
        <p:nvPicPr>
          <p:cNvPr id="3" name="Picture 2">
            <a:extLst>
              <a:ext uri="{FF2B5EF4-FFF2-40B4-BE49-F238E27FC236}">
                <a16:creationId xmlns:a16="http://schemas.microsoft.com/office/drawing/2014/main" id="{B0F85457-D092-73AE-494D-D1A4CA4B0BFB}"/>
              </a:ext>
            </a:extLst>
          </p:cNvPr>
          <p:cNvPicPr>
            <a:picLocks noChangeAspect="1"/>
          </p:cNvPicPr>
          <p:nvPr/>
        </p:nvPicPr>
        <p:blipFill>
          <a:blip r:embed="rId4"/>
          <a:stretch>
            <a:fillRect/>
          </a:stretch>
        </p:blipFill>
        <p:spPr>
          <a:xfrm>
            <a:off x="3396323" y="1545589"/>
            <a:ext cx="5679292" cy="1065959"/>
          </a:xfrm>
          <a:prstGeom prst="rect">
            <a:avLst/>
          </a:prstGeom>
        </p:spPr>
      </p:pic>
      <p:pic>
        <p:nvPicPr>
          <p:cNvPr id="5" name="Picture 4">
            <a:extLst>
              <a:ext uri="{FF2B5EF4-FFF2-40B4-BE49-F238E27FC236}">
                <a16:creationId xmlns:a16="http://schemas.microsoft.com/office/drawing/2014/main" id="{4BE36406-9BFE-5157-7F60-523F0B13A963}"/>
              </a:ext>
            </a:extLst>
          </p:cNvPr>
          <p:cNvPicPr>
            <a:picLocks noChangeAspect="1"/>
          </p:cNvPicPr>
          <p:nvPr/>
        </p:nvPicPr>
        <p:blipFill>
          <a:blip r:embed="rId5"/>
          <a:stretch>
            <a:fillRect/>
          </a:stretch>
        </p:blipFill>
        <p:spPr>
          <a:xfrm>
            <a:off x="3533800" y="2755250"/>
            <a:ext cx="5223212" cy="106863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14 of 30: Showcase inline elements</a:t>
            </a:r>
            <a:endParaRPr sz="850" b="1">
              <a:solidFill>
                <a:srgbClr val="3E3D3F"/>
              </a:solidFill>
            </a:endParaRPr>
          </a:p>
        </p:txBody>
      </p:sp>
      <p:sp>
        <p:nvSpPr>
          <p:cNvPr id="243" name="Google Shape;243;p39"/>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244" name="Google Shape;244;p39"/>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245" name="Google Shape;245;p39"/>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CSS Inline Display</a:t>
            </a:r>
            <a:endParaRPr sz="2400" b="1">
              <a:solidFill>
                <a:srgbClr val="3E3D3F"/>
              </a:solidFill>
            </a:endParaRPr>
          </a:p>
        </p:txBody>
      </p:sp>
      <p:sp>
        <p:nvSpPr>
          <p:cNvPr id="246" name="Google Shape;246;p39"/>
          <p:cNvSpPr txBox="1"/>
          <p:nvPr/>
        </p:nvSpPr>
        <p:spPr>
          <a:xfrm>
            <a:off x="123350" y="1175675"/>
            <a:ext cx="3150900" cy="13416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What is an example of an element with inline display in your project?</a:t>
            </a:r>
            <a:endParaRPr sz="850">
              <a:solidFill>
                <a:srgbClr val="7F7F7F"/>
              </a:solidFill>
            </a:endParaRPr>
          </a:p>
          <a:p>
            <a:pPr marL="0" lvl="0" indent="0" algn="l" rtl="0">
              <a:lnSpc>
                <a:spcPct val="114000"/>
              </a:lnSpc>
              <a:spcBef>
                <a:spcPts val="0"/>
              </a:spcBef>
              <a:spcAft>
                <a:spcPts val="0"/>
              </a:spcAft>
              <a:buNone/>
            </a:pPr>
            <a:endParaRPr sz="850">
              <a:solidFill>
                <a:srgbClr val="7F7F7F"/>
              </a:solidFill>
            </a:endParaRPr>
          </a:p>
          <a:p>
            <a:pPr marL="0" lvl="0" indent="0" algn="l" rtl="0">
              <a:lnSpc>
                <a:spcPct val="114000"/>
              </a:lnSpc>
              <a:spcBef>
                <a:spcPts val="0"/>
              </a:spcBef>
              <a:spcAft>
                <a:spcPts val="0"/>
              </a:spcAft>
              <a:buNone/>
            </a:pPr>
            <a:r>
              <a:rPr lang="en-GB" sz="850">
                <a:solidFill>
                  <a:srgbClr val="7F7F7F"/>
                </a:solidFill>
              </a:rPr>
              <a:t>Note: </a:t>
            </a:r>
            <a:r>
              <a:rPr lang="en-GB" sz="850" i="1">
                <a:solidFill>
                  <a:srgbClr val="7F7F7F"/>
                </a:solidFill>
              </a:rPr>
              <a:t>Many elements have display inline by default, so you do not need to explicitly give it in your CSS. Simply indicate an element in your project that has inline display and why.</a:t>
            </a:r>
            <a:endParaRPr sz="850" i="1">
              <a:solidFill>
                <a:srgbClr val="7F7F7F"/>
              </a:solidFill>
            </a:endParaRPr>
          </a:p>
        </p:txBody>
      </p:sp>
      <p:pic>
        <p:nvPicPr>
          <p:cNvPr id="14" name="Picture 13">
            <a:extLst>
              <a:ext uri="{FF2B5EF4-FFF2-40B4-BE49-F238E27FC236}">
                <a16:creationId xmlns:a16="http://schemas.microsoft.com/office/drawing/2014/main" id="{3C4CAAC4-C7E4-28D0-7DFA-8686A59A9E06}"/>
              </a:ext>
            </a:extLst>
          </p:cNvPr>
          <p:cNvPicPr>
            <a:picLocks noChangeAspect="1"/>
          </p:cNvPicPr>
          <p:nvPr/>
        </p:nvPicPr>
        <p:blipFill>
          <a:blip r:embed="rId3"/>
          <a:stretch>
            <a:fillRect/>
          </a:stretch>
        </p:blipFill>
        <p:spPr>
          <a:xfrm>
            <a:off x="826477" y="2884400"/>
            <a:ext cx="7772400" cy="1521868"/>
          </a:xfrm>
          <a:prstGeom prst="rect">
            <a:avLst/>
          </a:prstGeom>
        </p:spPr>
      </p:pic>
      <p:pic>
        <p:nvPicPr>
          <p:cNvPr id="15" name="Picture 14">
            <a:extLst>
              <a:ext uri="{FF2B5EF4-FFF2-40B4-BE49-F238E27FC236}">
                <a16:creationId xmlns:a16="http://schemas.microsoft.com/office/drawing/2014/main" id="{3880846C-F781-E73E-7F7A-BA90868CCBA2}"/>
              </a:ext>
            </a:extLst>
          </p:cNvPr>
          <p:cNvPicPr>
            <a:picLocks noChangeAspect="1"/>
          </p:cNvPicPr>
          <p:nvPr/>
        </p:nvPicPr>
        <p:blipFill>
          <a:blip r:embed="rId4"/>
          <a:stretch>
            <a:fillRect/>
          </a:stretch>
        </p:blipFill>
        <p:spPr>
          <a:xfrm>
            <a:off x="4572000" y="1634038"/>
            <a:ext cx="2057400" cy="10668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15 of 30: Showcase inline-block elements</a:t>
            </a:r>
            <a:endParaRPr sz="850" b="1">
              <a:solidFill>
                <a:srgbClr val="3E3D3F"/>
              </a:solidFill>
            </a:endParaRPr>
          </a:p>
        </p:txBody>
      </p:sp>
      <p:sp>
        <p:nvSpPr>
          <p:cNvPr id="254" name="Google Shape;254;p40"/>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255" name="Google Shape;255;p40"/>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256" name="Google Shape;256;p40"/>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dirty="0">
                <a:solidFill>
                  <a:srgbClr val="3E3D3F"/>
                </a:solidFill>
              </a:rPr>
              <a:t>CSS Inline-Block Display</a:t>
            </a:r>
            <a:endParaRPr sz="2400" b="1" dirty="0">
              <a:solidFill>
                <a:srgbClr val="3E3D3F"/>
              </a:solidFill>
            </a:endParaRPr>
          </a:p>
        </p:txBody>
      </p:sp>
      <p:sp>
        <p:nvSpPr>
          <p:cNvPr id="257" name="Google Shape;257;p40"/>
          <p:cNvSpPr txBox="1"/>
          <p:nvPr/>
        </p:nvSpPr>
        <p:spPr>
          <a:xfrm>
            <a:off x="123350" y="1175675"/>
            <a:ext cx="3150900" cy="13416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What is an example of an element with inline-block display in your project?</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Why does that element have inline-block display?</a:t>
            </a:r>
            <a:endParaRPr sz="850">
              <a:solidFill>
                <a:srgbClr val="7F7F7F"/>
              </a:solidFill>
            </a:endParaRPr>
          </a:p>
        </p:txBody>
      </p:sp>
      <p:pic>
        <p:nvPicPr>
          <p:cNvPr id="5" name="Picture 4">
            <a:extLst>
              <a:ext uri="{FF2B5EF4-FFF2-40B4-BE49-F238E27FC236}">
                <a16:creationId xmlns:a16="http://schemas.microsoft.com/office/drawing/2014/main" id="{E5A33882-7439-ED24-3508-B7C2BBA1C8B6}"/>
              </a:ext>
            </a:extLst>
          </p:cNvPr>
          <p:cNvPicPr>
            <a:picLocks noChangeAspect="1"/>
          </p:cNvPicPr>
          <p:nvPr/>
        </p:nvPicPr>
        <p:blipFill>
          <a:blip r:embed="rId3"/>
          <a:stretch>
            <a:fillRect/>
          </a:stretch>
        </p:blipFill>
        <p:spPr>
          <a:xfrm>
            <a:off x="3784831" y="2151255"/>
            <a:ext cx="4724400" cy="838200"/>
          </a:xfrm>
          <a:prstGeom prst="rect">
            <a:avLst/>
          </a:prstGeom>
        </p:spPr>
      </p:pic>
      <p:pic>
        <p:nvPicPr>
          <p:cNvPr id="6" name="Picture 5">
            <a:extLst>
              <a:ext uri="{FF2B5EF4-FFF2-40B4-BE49-F238E27FC236}">
                <a16:creationId xmlns:a16="http://schemas.microsoft.com/office/drawing/2014/main" id="{DA3741D7-66AB-3CDB-1322-48E89AE9750C}"/>
              </a:ext>
            </a:extLst>
          </p:cNvPr>
          <p:cNvPicPr>
            <a:picLocks noChangeAspect="1"/>
          </p:cNvPicPr>
          <p:nvPr/>
        </p:nvPicPr>
        <p:blipFill>
          <a:blip r:embed="rId4"/>
          <a:stretch>
            <a:fillRect/>
          </a:stretch>
        </p:blipFill>
        <p:spPr>
          <a:xfrm>
            <a:off x="3359381" y="1171450"/>
            <a:ext cx="5575300" cy="838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1"/>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16 of 30: Showcase CSS type selector</a:t>
            </a:r>
            <a:endParaRPr sz="850" b="1">
              <a:solidFill>
                <a:srgbClr val="3E3D3F"/>
              </a:solidFill>
            </a:endParaRPr>
          </a:p>
        </p:txBody>
      </p:sp>
      <p:sp>
        <p:nvSpPr>
          <p:cNvPr id="265" name="Google Shape;265;p41"/>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266" name="Google Shape;266;p41"/>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267" name="Google Shape;267;p41"/>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dirty="0">
                <a:solidFill>
                  <a:srgbClr val="3E3D3F"/>
                </a:solidFill>
              </a:rPr>
              <a:t>CSS Type Selector</a:t>
            </a:r>
            <a:endParaRPr sz="2400" b="1" dirty="0">
              <a:solidFill>
                <a:srgbClr val="3E3D3F"/>
              </a:solidFill>
            </a:endParaRPr>
          </a:p>
        </p:txBody>
      </p:sp>
      <p:sp>
        <p:nvSpPr>
          <p:cNvPr id="268" name="Google Shape;268;p41"/>
          <p:cNvSpPr txBox="1"/>
          <p:nvPr/>
        </p:nvSpPr>
        <p:spPr>
          <a:xfrm>
            <a:off x="123350" y="1175675"/>
            <a:ext cx="3150900" cy="13416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What is an example of a type selector in the CSS of your project?</a:t>
            </a:r>
            <a:endParaRPr sz="850">
              <a:solidFill>
                <a:srgbClr val="7F7F7F"/>
              </a:solidFill>
            </a:endParaRPr>
          </a:p>
        </p:txBody>
      </p:sp>
      <p:pic>
        <p:nvPicPr>
          <p:cNvPr id="2" name="Picture 1">
            <a:extLst>
              <a:ext uri="{FF2B5EF4-FFF2-40B4-BE49-F238E27FC236}">
                <a16:creationId xmlns:a16="http://schemas.microsoft.com/office/drawing/2014/main" id="{266D5751-E1CB-3763-320A-9B330FE08459}"/>
              </a:ext>
            </a:extLst>
          </p:cNvPr>
          <p:cNvPicPr>
            <a:picLocks noChangeAspect="1"/>
          </p:cNvPicPr>
          <p:nvPr/>
        </p:nvPicPr>
        <p:blipFill>
          <a:blip r:embed="rId3"/>
          <a:stretch>
            <a:fillRect/>
          </a:stretch>
        </p:blipFill>
        <p:spPr>
          <a:xfrm>
            <a:off x="5176716" y="2392326"/>
            <a:ext cx="2819400" cy="1714500"/>
          </a:xfrm>
          <a:prstGeom prst="rect">
            <a:avLst/>
          </a:prstGeom>
        </p:spPr>
      </p:pic>
      <p:pic>
        <p:nvPicPr>
          <p:cNvPr id="3" name="Picture 2">
            <a:extLst>
              <a:ext uri="{FF2B5EF4-FFF2-40B4-BE49-F238E27FC236}">
                <a16:creationId xmlns:a16="http://schemas.microsoft.com/office/drawing/2014/main" id="{91309037-D30D-8F1D-FCCB-1F0DCE309D4B}"/>
              </a:ext>
            </a:extLst>
          </p:cNvPr>
          <p:cNvPicPr>
            <a:picLocks noChangeAspect="1"/>
          </p:cNvPicPr>
          <p:nvPr/>
        </p:nvPicPr>
        <p:blipFill>
          <a:blip r:embed="rId4"/>
          <a:stretch>
            <a:fillRect/>
          </a:stretch>
        </p:blipFill>
        <p:spPr>
          <a:xfrm>
            <a:off x="223716" y="2035403"/>
            <a:ext cx="7772400" cy="35692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2"/>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17 of 30: Showcase CSS class selector</a:t>
            </a:r>
            <a:endParaRPr sz="850" b="1">
              <a:solidFill>
                <a:srgbClr val="3E3D3F"/>
              </a:solidFill>
            </a:endParaRPr>
          </a:p>
        </p:txBody>
      </p:sp>
      <p:sp>
        <p:nvSpPr>
          <p:cNvPr id="276" name="Google Shape;276;p42"/>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277" name="Google Shape;277;p42"/>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278" name="Google Shape;278;p42"/>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CSS Class Selector</a:t>
            </a:r>
            <a:endParaRPr sz="2400" b="1">
              <a:solidFill>
                <a:srgbClr val="3E3D3F"/>
              </a:solidFill>
            </a:endParaRPr>
          </a:p>
        </p:txBody>
      </p:sp>
      <p:sp>
        <p:nvSpPr>
          <p:cNvPr id="279" name="Google Shape;279;p42"/>
          <p:cNvSpPr txBox="1"/>
          <p:nvPr/>
        </p:nvSpPr>
        <p:spPr>
          <a:xfrm>
            <a:off x="123350" y="1175675"/>
            <a:ext cx="3150900" cy="13416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What is an example of a class selector in the CSS of your project?</a:t>
            </a:r>
            <a:endParaRPr sz="850">
              <a:solidFill>
                <a:srgbClr val="7F7F7F"/>
              </a:solidFill>
            </a:endParaRPr>
          </a:p>
        </p:txBody>
      </p:sp>
      <p:pic>
        <p:nvPicPr>
          <p:cNvPr id="2" name="Picture 1">
            <a:extLst>
              <a:ext uri="{FF2B5EF4-FFF2-40B4-BE49-F238E27FC236}">
                <a16:creationId xmlns:a16="http://schemas.microsoft.com/office/drawing/2014/main" id="{926381EF-89A0-8877-4574-02085A6EF94B}"/>
              </a:ext>
            </a:extLst>
          </p:cNvPr>
          <p:cNvPicPr>
            <a:picLocks noChangeAspect="1"/>
          </p:cNvPicPr>
          <p:nvPr/>
        </p:nvPicPr>
        <p:blipFill>
          <a:blip r:embed="rId3"/>
          <a:stretch>
            <a:fillRect/>
          </a:stretch>
        </p:blipFill>
        <p:spPr>
          <a:xfrm>
            <a:off x="200200" y="2215225"/>
            <a:ext cx="2997200" cy="1752600"/>
          </a:xfrm>
          <a:prstGeom prst="rect">
            <a:avLst/>
          </a:prstGeom>
        </p:spPr>
      </p:pic>
      <p:pic>
        <p:nvPicPr>
          <p:cNvPr id="3" name="Picture 2">
            <a:extLst>
              <a:ext uri="{FF2B5EF4-FFF2-40B4-BE49-F238E27FC236}">
                <a16:creationId xmlns:a16="http://schemas.microsoft.com/office/drawing/2014/main" id="{00B73F0A-61A2-AADB-1389-848BCD35F922}"/>
              </a:ext>
            </a:extLst>
          </p:cNvPr>
          <p:cNvPicPr>
            <a:picLocks noChangeAspect="1"/>
          </p:cNvPicPr>
          <p:nvPr/>
        </p:nvPicPr>
        <p:blipFill>
          <a:blip r:embed="rId4"/>
          <a:stretch>
            <a:fillRect/>
          </a:stretch>
        </p:blipFill>
        <p:spPr>
          <a:xfrm>
            <a:off x="3197400" y="1747618"/>
            <a:ext cx="5884685" cy="268781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3"/>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18 of 30: Showcase CSS id selector</a:t>
            </a:r>
            <a:endParaRPr sz="850" b="1">
              <a:solidFill>
                <a:srgbClr val="3E3D3F"/>
              </a:solidFill>
            </a:endParaRPr>
          </a:p>
        </p:txBody>
      </p:sp>
      <p:sp>
        <p:nvSpPr>
          <p:cNvPr id="287" name="Google Shape;287;p43"/>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288" name="Google Shape;288;p43"/>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289" name="Google Shape;289;p43"/>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CSS Id Selector</a:t>
            </a:r>
            <a:endParaRPr sz="2400" b="1">
              <a:solidFill>
                <a:srgbClr val="3E3D3F"/>
              </a:solidFill>
            </a:endParaRPr>
          </a:p>
        </p:txBody>
      </p:sp>
      <p:sp>
        <p:nvSpPr>
          <p:cNvPr id="290" name="Google Shape;290;p43"/>
          <p:cNvSpPr txBox="1"/>
          <p:nvPr/>
        </p:nvSpPr>
        <p:spPr>
          <a:xfrm>
            <a:off x="123350" y="1175675"/>
            <a:ext cx="3150900" cy="13416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What is an example of an id selector in the CSS of your project?</a:t>
            </a:r>
            <a:endParaRPr sz="850">
              <a:solidFill>
                <a:srgbClr val="7F7F7F"/>
              </a:solidFill>
            </a:endParaRPr>
          </a:p>
        </p:txBody>
      </p:sp>
      <p:pic>
        <p:nvPicPr>
          <p:cNvPr id="3" name="Picture 2">
            <a:extLst>
              <a:ext uri="{FF2B5EF4-FFF2-40B4-BE49-F238E27FC236}">
                <a16:creationId xmlns:a16="http://schemas.microsoft.com/office/drawing/2014/main" id="{1C150BE7-92DE-7056-E8D1-4CC1EE409B81}"/>
              </a:ext>
            </a:extLst>
          </p:cNvPr>
          <p:cNvPicPr>
            <a:picLocks noChangeAspect="1"/>
          </p:cNvPicPr>
          <p:nvPr/>
        </p:nvPicPr>
        <p:blipFill>
          <a:blip r:embed="rId3"/>
          <a:stretch>
            <a:fillRect/>
          </a:stretch>
        </p:blipFill>
        <p:spPr>
          <a:xfrm>
            <a:off x="2903496" y="1609968"/>
            <a:ext cx="5554704" cy="3201915"/>
          </a:xfrm>
          <a:prstGeom prst="rect">
            <a:avLst/>
          </a:prstGeom>
        </p:spPr>
      </p:pic>
      <p:pic>
        <p:nvPicPr>
          <p:cNvPr id="4" name="Picture 3">
            <a:extLst>
              <a:ext uri="{FF2B5EF4-FFF2-40B4-BE49-F238E27FC236}">
                <a16:creationId xmlns:a16="http://schemas.microsoft.com/office/drawing/2014/main" id="{4BC75C7F-A960-1556-12E1-CDADE5DDB2AB}"/>
              </a:ext>
            </a:extLst>
          </p:cNvPr>
          <p:cNvPicPr>
            <a:picLocks noChangeAspect="1"/>
          </p:cNvPicPr>
          <p:nvPr/>
        </p:nvPicPr>
        <p:blipFill>
          <a:blip r:embed="rId4"/>
          <a:stretch>
            <a:fillRect/>
          </a:stretch>
        </p:blipFill>
        <p:spPr>
          <a:xfrm>
            <a:off x="249773" y="2202525"/>
            <a:ext cx="2527300" cy="17653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26"/>
          <p:cNvSpPr txBox="1"/>
          <p:nvPr/>
        </p:nvSpPr>
        <p:spPr>
          <a:xfrm>
            <a:off x="1816900" y="34392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109" name="Google Shape;109;p26"/>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110" name="Google Shape;110;p26"/>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My Project</a:t>
            </a:r>
            <a:endParaRPr sz="2400" b="1">
              <a:solidFill>
                <a:srgbClr val="3E3D3F"/>
              </a:solidFill>
            </a:endParaRPr>
          </a:p>
        </p:txBody>
      </p:sp>
      <p:sp>
        <p:nvSpPr>
          <p:cNvPr id="111" name="Google Shape;111;p26"/>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14000"/>
              </a:lnSpc>
              <a:spcBef>
                <a:spcPts val="0"/>
              </a:spcBef>
              <a:spcAft>
                <a:spcPts val="0"/>
              </a:spcAft>
              <a:buNone/>
            </a:pPr>
            <a:r>
              <a:rPr lang="en-GB" sz="850" b="1">
                <a:solidFill>
                  <a:srgbClr val="3E3D3F"/>
                </a:solidFill>
              </a:rPr>
              <a:t>1 of 30: Showcase your Website</a:t>
            </a:r>
            <a:endParaRPr sz="850" b="1">
              <a:solidFill>
                <a:srgbClr val="3E3D3F"/>
              </a:solidFill>
            </a:endParaRPr>
          </a:p>
        </p:txBody>
      </p:sp>
      <p:sp>
        <p:nvSpPr>
          <p:cNvPr id="112" name="Google Shape;112;p26"/>
          <p:cNvSpPr txBox="1"/>
          <p:nvPr/>
        </p:nvSpPr>
        <p:spPr>
          <a:xfrm>
            <a:off x="123350" y="1175675"/>
            <a:ext cx="3150900" cy="765300"/>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14000"/>
              </a:lnSpc>
              <a:spcBef>
                <a:spcPts val="0"/>
              </a:spcBef>
              <a:spcAft>
                <a:spcPts val="0"/>
              </a:spcAft>
              <a:buNone/>
            </a:pPr>
            <a:r>
              <a:rPr lang="en-GB" sz="850">
                <a:solidFill>
                  <a:srgbClr val="7F7F7F"/>
                </a:solidFill>
              </a:rPr>
              <a:t>Open your website on a browser, </a:t>
            </a:r>
            <a:br>
              <a:rPr lang="en-GB" sz="850">
                <a:solidFill>
                  <a:srgbClr val="7F7F7F"/>
                </a:solidFill>
              </a:rPr>
            </a:br>
            <a:r>
              <a:rPr lang="en-GB" sz="850">
                <a:solidFill>
                  <a:srgbClr val="7F7F7F"/>
                </a:solidFill>
              </a:rPr>
              <a:t>and answer these questions:</a:t>
            </a:r>
            <a:endParaRPr sz="850">
              <a:solidFill>
                <a:srgbClr val="7F7F7F"/>
              </a:solidFill>
            </a:endParaRPr>
          </a:p>
          <a:p>
            <a:pPr marL="457200" marR="0" lvl="0" indent="-282575" algn="l" rtl="0">
              <a:lnSpc>
                <a:spcPct val="114000"/>
              </a:lnSpc>
              <a:spcBef>
                <a:spcPts val="0"/>
              </a:spcBef>
              <a:spcAft>
                <a:spcPts val="0"/>
              </a:spcAft>
              <a:buClr>
                <a:srgbClr val="7F7F7F"/>
              </a:buClr>
              <a:buSzPts val="850"/>
              <a:buAutoNum type="alphaLcParenR"/>
            </a:pPr>
            <a:r>
              <a:rPr lang="en-GB" sz="850">
                <a:solidFill>
                  <a:srgbClr val="7F7F7F"/>
                </a:solidFill>
              </a:rPr>
              <a:t>What is your website about?</a:t>
            </a:r>
            <a:endParaRPr sz="850">
              <a:solidFill>
                <a:srgbClr val="7F7F7F"/>
              </a:solidFill>
            </a:endParaRPr>
          </a:p>
          <a:p>
            <a:pPr marL="457200" marR="0" lvl="0" indent="-282575" algn="l" rtl="0">
              <a:lnSpc>
                <a:spcPct val="114000"/>
              </a:lnSpc>
              <a:spcBef>
                <a:spcPts val="0"/>
              </a:spcBef>
              <a:spcAft>
                <a:spcPts val="0"/>
              </a:spcAft>
              <a:buClr>
                <a:srgbClr val="7F7F7F"/>
              </a:buClr>
              <a:buSzPts val="850"/>
              <a:buAutoNum type="alphaLcParenR"/>
            </a:pPr>
            <a:r>
              <a:rPr lang="en-GB" sz="850">
                <a:solidFill>
                  <a:srgbClr val="7F7F7F"/>
                </a:solidFill>
              </a:rPr>
              <a:t>What pages and content does it have?</a:t>
            </a:r>
            <a:endParaRPr sz="850">
              <a:solidFill>
                <a:srgbClr val="7F7F7F"/>
              </a:solidFill>
            </a:endParaRPr>
          </a:p>
          <a:p>
            <a:pPr marL="457200" marR="0" lvl="0" indent="-282575" algn="l" rtl="0">
              <a:lnSpc>
                <a:spcPct val="114000"/>
              </a:lnSpc>
              <a:spcBef>
                <a:spcPts val="0"/>
              </a:spcBef>
              <a:spcAft>
                <a:spcPts val="0"/>
              </a:spcAft>
              <a:buClr>
                <a:srgbClr val="7F7F7F"/>
              </a:buClr>
              <a:buSzPts val="850"/>
              <a:buAutoNum type="alphaLcParenR"/>
            </a:pPr>
            <a:r>
              <a:rPr lang="en-GB" sz="850">
                <a:solidFill>
                  <a:srgbClr val="7F7F7F"/>
                </a:solidFill>
              </a:rPr>
              <a:t>How do you navigate through your website?</a:t>
            </a:r>
            <a:endParaRPr sz="850">
              <a:solidFill>
                <a:srgbClr val="7F7F7F"/>
              </a:solidFill>
            </a:endParaRPr>
          </a:p>
        </p:txBody>
      </p:sp>
      <p:pic>
        <p:nvPicPr>
          <p:cNvPr id="3" name="Picture 2">
            <a:extLst>
              <a:ext uri="{FF2B5EF4-FFF2-40B4-BE49-F238E27FC236}">
                <a16:creationId xmlns:a16="http://schemas.microsoft.com/office/drawing/2014/main" id="{9982BB44-DD61-FD67-E271-7AD18F7F30F0}"/>
              </a:ext>
            </a:extLst>
          </p:cNvPr>
          <p:cNvPicPr>
            <a:picLocks noChangeAspect="1"/>
          </p:cNvPicPr>
          <p:nvPr/>
        </p:nvPicPr>
        <p:blipFill>
          <a:blip r:embed="rId3"/>
          <a:stretch>
            <a:fillRect/>
          </a:stretch>
        </p:blipFill>
        <p:spPr>
          <a:xfrm>
            <a:off x="3389874" y="1363437"/>
            <a:ext cx="5555174" cy="3285057"/>
          </a:xfrm>
          <a:prstGeom prst="rect">
            <a:avLst/>
          </a:prstGeom>
        </p:spPr>
      </p:pic>
      <p:pic>
        <p:nvPicPr>
          <p:cNvPr id="4" name="Picture 3">
            <a:extLst>
              <a:ext uri="{FF2B5EF4-FFF2-40B4-BE49-F238E27FC236}">
                <a16:creationId xmlns:a16="http://schemas.microsoft.com/office/drawing/2014/main" id="{FBE84127-622A-85C3-7D54-DC36FA2AD912}"/>
              </a:ext>
            </a:extLst>
          </p:cNvPr>
          <p:cNvPicPr>
            <a:picLocks noChangeAspect="1"/>
          </p:cNvPicPr>
          <p:nvPr/>
        </p:nvPicPr>
        <p:blipFill>
          <a:blip r:embed="rId4"/>
          <a:stretch>
            <a:fillRect/>
          </a:stretch>
        </p:blipFill>
        <p:spPr>
          <a:xfrm>
            <a:off x="0" y="2571750"/>
            <a:ext cx="3274475" cy="123011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4"/>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19 of 30: Showcase CSS Box Model</a:t>
            </a:r>
            <a:endParaRPr sz="850" b="1">
              <a:solidFill>
                <a:srgbClr val="3E3D3F"/>
              </a:solidFill>
            </a:endParaRPr>
          </a:p>
        </p:txBody>
      </p:sp>
      <p:sp>
        <p:nvSpPr>
          <p:cNvPr id="298" name="Google Shape;298;p44"/>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299" name="Google Shape;299;p44"/>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300" name="Google Shape;300;p44"/>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CSS Box Model</a:t>
            </a:r>
            <a:endParaRPr sz="2400" b="1">
              <a:solidFill>
                <a:srgbClr val="3E3D3F"/>
              </a:solidFill>
            </a:endParaRPr>
          </a:p>
        </p:txBody>
      </p:sp>
      <p:sp>
        <p:nvSpPr>
          <p:cNvPr id="301" name="Google Shape;301;p44"/>
          <p:cNvSpPr txBox="1"/>
          <p:nvPr/>
        </p:nvSpPr>
        <p:spPr>
          <a:xfrm>
            <a:off x="123350" y="1175675"/>
            <a:ext cx="3150900" cy="15660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Can you showcase how you utilize the Box Model for styling elements?</a:t>
            </a:r>
            <a:endParaRPr sz="850">
              <a:solidFill>
                <a:srgbClr val="7F7F7F"/>
              </a:solidFill>
            </a:endParaRPr>
          </a:p>
          <a:p>
            <a:pPr marL="914400" lvl="1" indent="-282575" algn="l" rtl="0">
              <a:lnSpc>
                <a:spcPct val="114000"/>
              </a:lnSpc>
              <a:spcBef>
                <a:spcPts val="0"/>
              </a:spcBef>
              <a:spcAft>
                <a:spcPts val="0"/>
              </a:spcAft>
              <a:buClr>
                <a:srgbClr val="7F7F7F"/>
              </a:buClr>
              <a:buSzPts val="850"/>
              <a:buAutoNum type="romanLcParenR"/>
            </a:pPr>
            <a:r>
              <a:rPr lang="en-GB" sz="850">
                <a:solidFill>
                  <a:srgbClr val="7F7F7F"/>
                </a:solidFill>
              </a:rPr>
              <a:t>Did you use the box-sizing property?</a:t>
            </a:r>
            <a:endParaRPr sz="850">
              <a:solidFill>
                <a:srgbClr val="7F7F7F"/>
              </a:solidFill>
            </a:endParaRPr>
          </a:p>
          <a:p>
            <a:pPr marL="914400" lvl="1" indent="-282575" algn="l" rtl="0">
              <a:lnSpc>
                <a:spcPct val="114000"/>
              </a:lnSpc>
              <a:spcBef>
                <a:spcPts val="0"/>
              </a:spcBef>
              <a:spcAft>
                <a:spcPts val="0"/>
              </a:spcAft>
              <a:buClr>
                <a:srgbClr val="7F7F7F"/>
              </a:buClr>
              <a:buSzPts val="850"/>
              <a:buAutoNum type="romanLcParenR"/>
            </a:pPr>
            <a:r>
              <a:rPr lang="en-GB" sz="850">
                <a:solidFill>
                  <a:srgbClr val="7F7F7F"/>
                </a:solidFill>
              </a:rPr>
              <a:t>Does the element have margin?</a:t>
            </a:r>
            <a:endParaRPr sz="850">
              <a:solidFill>
                <a:srgbClr val="7F7F7F"/>
              </a:solidFill>
            </a:endParaRPr>
          </a:p>
          <a:p>
            <a:pPr marL="914400" lvl="1" indent="-282575" algn="l" rtl="0">
              <a:lnSpc>
                <a:spcPct val="114000"/>
              </a:lnSpc>
              <a:spcBef>
                <a:spcPts val="0"/>
              </a:spcBef>
              <a:spcAft>
                <a:spcPts val="0"/>
              </a:spcAft>
              <a:buClr>
                <a:srgbClr val="7F7F7F"/>
              </a:buClr>
              <a:buSzPts val="850"/>
              <a:buAutoNum type="romanLcParenR"/>
            </a:pPr>
            <a:r>
              <a:rPr lang="en-GB" sz="850">
                <a:solidFill>
                  <a:srgbClr val="7F7F7F"/>
                </a:solidFill>
              </a:rPr>
              <a:t>Does the element have border?</a:t>
            </a:r>
            <a:endParaRPr sz="850">
              <a:solidFill>
                <a:srgbClr val="7F7F7F"/>
              </a:solidFill>
            </a:endParaRPr>
          </a:p>
          <a:p>
            <a:pPr marL="914400" lvl="1" indent="-282575" algn="l" rtl="0">
              <a:lnSpc>
                <a:spcPct val="114000"/>
              </a:lnSpc>
              <a:spcBef>
                <a:spcPts val="0"/>
              </a:spcBef>
              <a:spcAft>
                <a:spcPts val="0"/>
              </a:spcAft>
              <a:buClr>
                <a:srgbClr val="7F7F7F"/>
              </a:buClr>
              <a:buSzPts val="850"/>
              <a:buAutoNum type="romanLcParenR"/>
            </a:pPr>
            <a:r>
              <a:rPr lang="en-GB" sz="850">
                <a:solidFill>
                  <a:srgbClr val="7F7F7F"/>
                </a:solidFill>
              </a:rPr>
              <a:t>Does the element have padding?</a:t>
            </a:r>
            <a:endParaRPr sz="850">
              <a:solidFill>
                <a:srgbClr val="7F7F7F"/>
              </a:solidFill>
            </a:endParaRPr>
          </a:p>
          <a:p>
            <a:pPr marL="914400" lvl="1" indent="-282575" algn="l" rtl="0">
              <a:lnSpc>
                <a:spcPct val="114000"/>
              </a:lnSpc>
              <a:spcBef>
                <a:spcPts val="0"/>
              </a:spcBef>
              <a:spcAft>
                <a:spcPts val="0"/>
              </a:spcAft>
              <a:buClr>
                <a:srgbClr val="7F7F7F"/>
              </a:buClr>
              <a:buSzPts val="850"/>
              <a:buAutoNum type="romanLcParenR"/>
            </a:pPr>
            <a:r>
              <a:rPr lang="en-GB" sz="850">
                <a:solidFill>
                  <a:srgbClr val="7F7F7F"/>
                </a:solidFill>
              </a:rPr>
              <a:t>Does the element have width, height, or content?</a:t>
            </a:r>
            <a:endParaRPr sz="850">
              <a:solidFill>
                <a:srgbClr val="7F7F7F"/>
              </a:solidFill>
            </a:endParaRPr>
          </a:p>
        </p:txBody>
      </p:sp>
      <p:pic>
        <p:nvPicPr>
          <p:cNvPr id="2" name="Picture 1">
            <a:extLst>
              <a:ext uri="{FF2B5EF4-FFF2-40B4-BE49-F238E27FC236}">
                <a16:creationId xmlns:a16="http://schemas.microsoft.com/office/drawing/2014/main" id="{7EEAA34B-4D9F-83CC-43F3-924717E1CDAD}"/>
              </a:ext>
            </a:extLst>
          </p:cNvPr>
          <p:cNvPicPr>
            <a:picLocks noChangeAspect="1"/>
          </p:cNvPicPr>
          <p:nvPr/>
        </p:nvPicPr>
        <p:blipFill>
          <a:blip r:embed="rId3"/>
          <a:stretch>
            <a:fillRect/>
          </a:stretch>
        </p:blipFill>
        <p:spPr>
          <a:xfrm>
            <a:off x="349798" y="2571750"/>
            <a:ext cx="2698004" cy="1461767"/>
          </a:xfrm>
          <a:prstGeom prst="rect">
            <a:avLst/>
          </a:prstGeom>
        </p:spPr>
      </p:pic>
      <p:pic>
        <p:nvPicPr>
          <p:cNvPr id="3" name="Picture 2">
            <a:extLst>
              <a:ext uri="{FF2B5EF4-FFF2-40B4-BE49-F238E27FC236}">
                <a16:creationId xmlns:a16="http://schemas.microsoft.com/office/drawing/2014/main" id="{D338B4FB-7401-3B6E-D3E0-02D657749055}"/>
              </a:ext>
            </a:extLst>
          </p:cNvPr>
          <p:cNvPicPr>
            <a:picLocks noChangeAspect="1"/>
          </p:cNvPicPr>
          <p:nvPr/>
        </p:nvPicPr>
        <p:blipFill>
          <a:blip r:embed="rId4"/>
          <a:stretch>
            <a:fillRect/>
          </a:stretch>
        </p:blipFill>
        <p:spPr>
          <a:xfrm>
            <a:off x="910981" y="4033517"/>
            <a:ext cx="1441450" cy="1049219"/>
          </a:xfrm>
          <a:prstGeom prst="rect">
            <a:avLst/>
          </a:prstGeom>
        </p:spPr>
      </p:pic>
      <p:pic>
        <p:nvPicPr>
          <p:cNvPr id="4" name="Picture 3">
            <a:extLst>
              <a:ext uri="{FF2B5EF4-FFF2-40B4-BE49-F238E27FC236}">
                <a16:creationId xmlns:a16="http://schemas.microsoft.com/office/drawing/2014/main" id="{E14D0887-3CF6-6D55-D895-3BA05D2BB8DB}"/>
              </a:ext>
            </a:extLst>
          </p:cNvPr>
          <p:cNvPicPr>
            <a:picLocks noChangeAspect="1"/>
          </p:cNvPicPr>
          <p:nvPr/>
        </p:nvPicPr>
        <p:blipFill>
          <a:blip r:embed="rId5"/>
          <a:stretch>
            <a:fillRect/>
          </a:stretch>
        </p:blipFill>
        <p:spPr>
          <a:xfrm>
            <a:off x="4415692" y="1214152"/>
            <a:ext cx="3817327" cy="392934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5"/>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20 of 30: Showcase basic CSS properties</a:t>
            </a:r>
            <a:endParaRPr sz="850" b="1">
              <a:solidFill>
                <a:srgbClr val="3E3D3F"/>
              </a:solidFill>
            </a:endParaRPr>
          </a:p>
        </p:txBody>
      </p:sp>
      <p:sp>
        <p:nvSpPr>
          <p:cNvPr id="309" name="Google Shape;309;p45"/>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310" name="Google Shape;310;p45"/>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311" name="Google Shape;311;p45"/>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CSS Basic Properties</a:t>
            </a:r>
            <a:endParaRPr sz="2400" b="1">
              <a:solidFill>
                <a:srgbClr val="3E3D3F"/>
              </a:solidFill>
            </a:endParaRPr>
          </a:p>
        </p:txBody>
      </p:sp>
      <p:sp>
        <p:nvSpPr>
          <p:cNvPr id="312" name="Google Shape;312;p45"/>
          <p:cNvSpPr txBox="1"/>
          <p:nvPr/>
        </p:nvSpPr>
        <p:spPr>
          <a:xfrm>
            <a:off x="123350" y="1175675"/>
            <a:ext cx="3150900" cy="15660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Did you use background properties?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Did you use color properties?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Did you use font and text properties?</a:t>
            </a:r>
            <a:endParaRPr sz="850">
              <a:solidFill>
                <a:srgbClr val="7F7F7F"/>
              </a:solidFill>
            </a:endParaRPr>
          </a:p>
        </p:txBody>
      </p:sp>
      <p:pic>
        <p:nvPicPr>
          <p:cNvPr id="3" name="Picture 2">
            <a:extLst>
              <a:ext uri="{FF2B5EF4-FFF2-40B4-BE49-F238E27FC236}">
                <a16:creationId xmlns:a16="http://schemas.microsoft.com/office/drawing/2014/main" id="{24BED692-BCA1-7B4C-FF3C-95FEF8AF5C11}"/>
              </a:ext>
            </a:extLst>
          </p:cNvPr>
          <p:cNvPicPr>
            <a:picLocks noChangeAspect="1"/>
          </p:cNvPicPr>
          <p:nvPr/>
        </p:nvPicPr>
        <p:blipFill>
          <a:blip r:embed="rId3"/>
          <a:stretch>
            <a:fillRect/>
          </a:stretch>
        </p:blipFill>
        <p:spPr>
          <a:xfrm>
            <a:off x="215411" y="2297722"/>
            <a:ext cx="2715530" cy="2238383"/>
          </a:xfrm>
          <a:prstGeom prst="rect">
            <a:avLst/>
          </a:prstGeom>
        </p:spPr>
      </p:pic>
      <p:pic>
        <p:nvPicPr>
          <p:cNvPr id="4" name="Picture 3">
            <a:extLst>
              <a:ext uri="{FF2B5EF4-FFF2-40B4-BE49-F238E27FC236}">
                <a16:creationId xmlns:a16="http://schemas.microsoft.com/office/drawing/2014/main" id="{295E0078-C8DD-583B-6AD8-D096639B51A7}"/>
              </a:ext>
            </a:extLst>
          </p:cNvPr>
          <p:cNvPicPr>
            <a:picLocks noChangeAspect="1"/>
          </p:cNvPicPr>
          <p:nvPr/>
        </p:nvPicPr>
        <p:blipFill>
          <a:blip r:embed="rId4"/>
          <a:stretch>
            <a:fillRect/>
          </a:stretch>
        </p:blipFill>
        <p:spPr>
          <a:xfrm>
            <a:off x="3462215" y="1485406"/>
            <a:ext cx="4589903" cy="278642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6"/>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21 of 30: Showcase pseudo-classes with link styles</a:t>
            </a:r>
            <a:endParaRPr sz="850" b="1">
              <a:solidFill>
                <a:srgbClr val="3E3D3F"/>
              </a:solidFill>
            </a:endParaRPr>
          </a:p>
        </p:txBody>
      </p:sp>
      <p:sp>
        <p:nvSpPr>
          <p:cNvPr id="320" name="Google Shape;320;p46"/>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321" name="Google Shape;321;p46"/>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322" name="Google Shape;322;p46"/>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200" b="1">
                <a:solidFill>
                  <a:srgbClr val="3E3D3F"/>
                </a:solidFill>
              </a:rPr>
              <a:t>CSS Pseudo-classes </a:t>
            </a:r>
            <a:endParaRPr sz="2200" b="1">
              <a:solidFill>
                <a:srgbClr val="3E3D3F"/>
              </a:solidFill>
            </a:endParaRPr>
          </a:p>
          <a:p>
            <a:pPr marL="0" marR="0" lvl="0" indent="0" algn="ctr" rtl="0">
              <a:lnSpc>
                <a:spcPct val="114000"/>
              </a:lnSpc>
              <a:spcBef>
                <a:spcPts val="0"/>
              </a:spcBef>
              <a:spcAft>
                <a:spcPts val="0"/>
              </a:spcAft>
              <a:buNone/>
            </a:pPr>
            <a:r>
              <a:rPr lang="en-GB" sz="2200" b="1">
                <a:solidFill>
                  <a:srgbClr val="3E3D3F"/>
                </a:solidFill>
              </a:rPr>
              <a:t>&amp; Link Styles</a:t>
            </a:r>
            <a:endParaRPr sz="2200" b="1">
              <a:solidFill>
                <a:srgbClr val="3E3D3F"/>
              </a:solidFill>
            </a:endParaRPr>
          </a:p>
        </p:txBody>
      </p:sp>
      <p:sp>
        <p:nvSpPr>
          <p:cNvPr id="323" name="Google Shape;323;p46"/>
          <p:cNvSpPr txBox="1"/>
          <p:nvPr/>
        </p:nvSpPr>
        <p:spPr>
          <a:xfrm>
            <a:off x="123350" y="1175675"/>
            <a:ext cx="3150900" cy="15660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Did you use pseudo-classes in your project?</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Showcase an example of :link</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Showcase an example of :visited</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Showcase an example of :hover</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Showcase an example of :active or :focus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Did you follow the LVHA order for link styling?</a:t>
            </a:r>
            <a:endParaRPr sz="850">
              <a:solidFill>
                <a:srgbClr val="7F7F7F"/>
              </a:solidFill>
            </a:endParaRPr>
          </a:p>
        </p:txBody>
      </p:sp>
      <p:pic>
        <p:nvPicPr>
          <p:cNvPr id="2" name="Picture 1">
            <a:extLst>
              <a:ext uri="{FF2B5EF4-FFF2-40B4-BE49-F238E27FC236}">
                <a16:creationId xmlns:a16="http://schemas.microsoft.com/office/drawing/2014/main" id="{CD147F77-750D-606D-1EA6-7134AEC404DA}"/>
              </a:ext>
            </a:extLst>
          </p:cNvPr>
          <p:cNvPicPr>
            <a:picLocks noChangeAspect="1"/>
          </p:cNvPicPr>
          <p:nvPr/>
        </p:nvPicPr>
        <p:blipFill>
          <a:blip r:embed="rId3"/>
          <a:stretch>
            <a:fillRect/>
          </a:stretch>
        </p:blipFill>
        <p:spPr>
          <a:xfrm>
            <a:off x="269631" y="2461132"/>
            <a:ext cx="2770554" cy="2174358"/>
          </a:xfrm>
          <a:prstGeom prst="rect">
            <a:avLst/>
          </a:prstGeom>
        </p:spPr>
      </p:pic>
      <p:pic>
        <p:nvPicPr>
          <p:cNvPr id="3" name="Picture 2">
            <a:extLst>
              <a:ext uri="{FF2B5EF4-FFF2-40B4-BE49-F238E27FC236}">
                <a16:creationId xmlns:a16="http://schemas.microsoft.com/office/drawing/2014/main" id="{5C32A0A1-AADB-3337-F920-C8973FDD61E8}"/>
              </a:ext>
            </a:extLst>
          </p:cNvPr>
          <p:cNvPicPr>
            <a:picLocks noChangeAspect="1"/>
          </p:cNvPicPr>
          <p:nvPr/>
        </p:nvPicPr>
        <p:blipFill>
          <a:blip r:embed="rId4"/>
          <a:stretch>
            <a:fillRect/>
          </a:stretch>
        </p:blipFill>
        <p:spPr>
          <a:xfrm>
            <a:off x="3783134" y="1660225"/>
            <a:ext cx="3797300" cy="596900"/>
          </a:xfrm>
          <a:prstGeom prst="rect">
            <a:avLst/>
          </a:prstGeom>
        </p:spPr>
      </p:pic>
      <p:pic>
        <p:nvPicPr>
          <p:cNvPr id="4" name="Picture 3">
            <a:extLst>
              <a:ext uri="{FF2B5EF4-FFF2-40B4-BE49-F238E27FC236}">
                <a16:creationId xmlns:a16="http://schemas.microsoft.com/office/drawing/2014/main" id="{E7DA3BC4-5BED-00DD-50E7-1D43FF7B843A}"/>
              </a:ext>
            </a:extLst>
          </p:cNvPr>
          <p:cNvPicPr>
            <a:picLocks noChangeAspect="1"/>
          </p:cNvPicPr>
          <p:nvPr/>
        </p:nvPicPr>
        <p:blipFill>
          <a:blip r:embed="rId5"/>
          <a:stretch>
            <a:fillRect/>
          </a:stretch>
        </p:blipFill>
        <p:spPr>
          <a:xfrm>
            <a:off x="4237404" y="2505675"/>
            <a:ext cx="4279900" cy="7493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7"/>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22 of 30: Showcase Floated Element</a:t>
            </a:r>
            <a:endParaRPr sz="850" b="1">
              <a:solidFill>
                <a:srgbClr val="3E3D3F"/>
              </a:solidFill>
            </a:endParaRPr>
          </a:p>
        </p:txBody>
      </p:sp>
      <p:sp>
        <p:nvSpPr>
          <p:cNvPr id="331" name="Google Shape;331;p47"/>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332" name="Google Shape;332;p47"/>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333" name="Google Shape;333;p47"/>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CSS Float</a:t>
            </a:r>
            <a:endParaRPr sz="2400" b="1">
              <a:solidFill>
                <a:srgbClr val="3E3D3F"/>
              </a:solidFill>
            </a:endParaRPr>
          </a:p>
        </p:txBody>
      </p:sp>
      <p:sp>
        <p:nvSpPr>
          <p:cNvPr id="334" name="Google Shape;334;p47"/>
          <p:cNvSpPr txBox="1"/>
          <p:nvPr/>
        </p:nvSpPr>
        <p:spPr>
          <a:xfrm>
            <a:off x="123350" y="1175675"/>
            <a:ext cx="3150900" cy="15660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Can you showcase an example of a Floated element?</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Is it floated left or right? Why?</a:t>
            </a:r>
            <a:endParaRPr sz="850">
              <a:solidFill>
                <a:srgbClr val="7F7F7F"/>
              </a:solidFill>
            </a:endParaRPr>
          </a:p>
        </p:txBody>
      </p:sp>
      <p:pic>
        <p:nvPicPr>
          <p:cNvPr id="7" name="Picture 6">
            <a:extLst>
              <a:ext uri="{FF2B5EF4-FFF2-40B4-BE49-F238E27FC236}">
                <a16:creationId xmlns:a16="http://schemas.microsoft.com/office/drawing/2014/main" id="{83CDB522-C9CF-51B6-BA15-1BD43B57F660}"/>
              </a:ext>
            </a:extLst>
          </p:cNvPr>
          <p:cNvPicPr>
            <a:picLocks noChangeAspect="1"/>
          </p:cNvPicPr>
          <p:nvPr/>
        </p:nvPicPr>
        <p:blipFill>
          <a:blip r:embed="rId3"/>
          <a:stretch>
            <a:fillRect/>
          </a:stretch>
        </p:blipFill>
        <p:spPr>
          <a:xfrm>
            <a:off x="269142" y="2041086"/>
            <a:ext cx="2481873" cy="1401178"/>
          </a:xfrm>
          <a:prstGeom prst="rect">
            <a:avLst/>
          </a:prstGeom>
        </p:spPr>
      </p:pic>
      <p:pic>
        <p:nvPicPr>
          <p:cNvPr id="8" name="Picture 7">
            <a:extLst>
              <a:ext uri="{FF2B5EF4-FFF2-40B4-BE49-F238E27FC236}">
                <a16:creationId xmlns:a16="http://schemas.microsoft.com/office/drawing/2014/main" id="{53AD055D-AF1C-7693-BCBD-90C25F67AA8E}"/>
              </a:ext>
            </a:extLst>
          </p:cNvPr>
          <p:cNvPicPr>
            <a:picLocks noChangeAspect="1"/>
          </p:cNvPicPr>
          <p:nvPr/>
        </p:nvPicPr>
        <p:blipFill>
          <a:blip r:embed="rId4"/>
          <a:stretch>
            <a:fillRect/>
          </a:stretch>
        </p:blipFill>
        <p:spPr>
          <a:xfrm>
            <a:off x="439615" y="3532552"/>
            <a:ext cx="1926648" cy="1079587"/>
          </a:xfrm>
          <a:prstGeom prst="rect">
            <a:avLst/>
          </a:prstGeom>
        </p:spPr>
      </p:pic>
      <p:pic>
        <p:nvPicPr>
          <p:cNvPr id="9" name="Picture 8">
            <a:extLst>
              <a:ext uri="{FF2B5EF4-FFF2-40B4-BE49-F238E27FC236}">
                <a16:creationId xmlns:a16="http://schemas.microsoft.com/office/drawing/2014/main" id="{C676A692-FEF1-4328-1D9C-76FB0E16D220}"/>
              </a:ext>
            </a:extLst>
          </p:cNvPr>
          <p:cNvPicPr>
            <a:picLocks noChangeAspect="1"/>
          </p:cNvPicPr>
          <p:nvPr/>
        </p:nvPicPr>
        <p:blipFill>
          <a:blip r:embed="rId5"/>
          <a:stretch>
            <a:fillRect/>
          </a:stretch>
        </p:blipFill>
        <p:spPr>
          <a:xfrm>
            <a:off x="3634152" y="1509637"/>
            <a:ext cx="3876431" cy="290732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8"/>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23 of 30: Showcase Clear Property</a:t>
            </a:r>
            <a:endParaRPr sz="850" b="1">
              <a:solidFill>
                <a:srgbClr val="3E3D3F"/>
              </a:solidFill>
            </a:endParaRPr>
          </a:p>
        </p:txBody>
      </p:sp>
      <p:sp>
        <p:nvSpPr>
          <p:cNvPr id="342" name="Google Shape;342;p48"/>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343" name="Google Shape;343;p48"/>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344" name="Google Shape;344;p48"/>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CSS Clear Property</a:t>
            </a:r>
            <a:endParaRPr sz="2400" b="1">
              <a:solidFill>
                <a:srgbClr val="3E3D3F"/>
              </a:solidFill>
            </a:endParaRPr>
          </a:p>
        </p:txBody>
      </p:sp>
      <p:sp>
        <p:nvSpPr>
          <p:cNvPr id="345" name="Google Shape;345;p48"/>
          <p:cNvSpPr txBox="1"/>
          <p:nvPr/>
        </p:nvSpPr>
        <p:spPr>
          <a:xfrm>
            <a:off x="123350" y="1175675"/>
            <a:ext cx="3150900" cy="15660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Can you showcase an example of the clear property?</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What elements are being cleared, and why?</a:t>
            </a:r>
            <a:endParaRPr sz="850">
              <a:solidFill>
                <a:srgbClr val="7F7F7F"/>
              </a:solidFill>
            </a:endParaRPr>
          </a:p>
        </p:txBody>
      </p:sp>
      <p:pic>
        <p:nvPicPr>
          <p:cNvPr id="4" name="Picture 3">
            <a:extLst>
              <a:ext uri="{FF2B5EF4-FFF2-40B4-BE49-F238E27FC236}">
                <a16:creationId xmlns:a16="http://schemas.microsoft.com/office/drawing/2014/main" id="{28EA1686-5686-E1EA-0896-03FA8BCF0E8E}"/>
              </a:ext>
            </a:extLst>
          </p:cNvPr>
          <p:cNvPicPr>
            <a:picLocks noChangeAspect="1"/>
          </p:cNvPicPr>
          <p:nvPr/>
        </p:nvPicPr>
        <p:blipFill>
          <a:blip r:embed="rId3"/>
          <a:stretch>
            <a:fillRect/>
          </a:stretch>
        </p:blipFill>
        <p:spPr>
          <a:xfrm>
            <a:off x="269142" y="2041086"/>
            <a:ext cx="2481873" cy="1401178"/>
          </a:xfrm>
          <a:prstGeom prst="rect">
            <a:avLst/>
          </a:prstGeom>
        </p:spPr>
      </p:pic>
      <p:pic>
        <p:nvPicPr>
          <p:cNvPr id="5" name="Picture 4">
            <a:extLst>
              <a:ext uri="{FF2B5EF4-FFF2-40B4-BE49-F238E27FC236}">
                <a16:creationId xmlns:a16="http://schemas.microsoft.com/office/drawing/2014/main" id="{8EE93EB9-A51E-02F6-18A1-381B5379A07B}"/>
              </a:ext>
            </a:extLst>
          </p:cNvPr>
          <p:cNvPicPr>
            <a:picLocks noChangeAspect="1"/>
          </p:cNvPicPr>
          <p:nvPr/>
        </p:nvPicPr>
        <p:blipFill>
          <a:blip r:embed="rId4"/>
          <a:stretch>
            <a:fillRect/>
          </a:stretch>
        </p:blipFill>
        <p:spPr>
          <a:xfrm>
            <a:off x="439615" y="3532552"/>
            <a:ext cx="1926648" cy="1079587"/>
          </a:xfrm>
          <a:prstGeom prst="rect">
            <a:avLst/>
          </a:prstGeom>
        </p:spPr>
      </p:pic>
      <p:pic>
        <p:nvPicPr>
          <p:cNvPr id="6" name="Picture 5">
            <a:extLst>
              <a:ext uri="{FF2B5EF4-FFF2-40B4-BE49-F238E27FC236}">
                <a16:creationId xmlns:a16="http://schemas.microsoft.com/office/drawing/2014/main" id="{F7BD4FB7-DEAB-B70F-8CA8-669BD70CC44C}"/>
              </a:ext>
            </a:extLst>
          </p:cNvPr>
          <p:cNvPicPr>
            <a:picLocks noChangeAspect="1"/>
          </p:cNvPicPr>
          <p:nvPr/>
        </p:nvPicPr>
        <p:blipFill>
          <a:blip r:embed="rId5"/>
          <a:stretch>
            <a:fillRect/>
          </a:stretch>
        </p:blipFill>
        <p:spPr>
          <a:xfrm>
            <a:off x="3634152" y="1509637"/>
            <a:ext cx="3876431" cy="290732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9"/>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24 of 30: Showcase a Flexbox Container</a:t>
            </a:r>
            <a:endParaRPr sz="850" b="1">
              <a:solidFill>
                <a:srgbClr val="3E3D3F"/>
              </a:solidFill>
            </a:endParaRPr>
          </a:p>
        </p:txBody>
      </p:sp>
      <p:sp>
        <p:nvSpPr>
          <p:cNvPr id="353" name="Google Shape;353;p49"/>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354" name="Google Shape;354;p49"/>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355" name="Google Shape;355;p49"/>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CSS Flexbox Container</a:t>
            </a:r>
            <a:endParaRPr sz="2400" b="1">
              <a:solidFill>
                <a:srgbClr val="3E3D3F"/>
              </a:solidFill>
            </a:endParaRPr>
          </a:p>
        </p:txBody>
      </p:sp>
      <p:sp>
        <p:nvSpPr>
          <p:cNvPr id="356" name="Google Shape;356;p49"/>
          <p:cNvSpPr txBox="1"/>
          <p:nvPr/>
        </p:nvSpPr>
        <p:spPr>
          <a:xfrm>
            <a:off x="123350" y="1175675"/>
            <a:ext cx="3150900" cy="18279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342900" lvl="0" indent="-168275" algn="l" rtl="0">
              <a:lnSpc>
                <a:spcPct val="114000"/>
              </a:lnSpc>
              <a:spcBef>
                <a:spcPts val="0"/>
              </a:spcBef>
              <a:spcAft>
                <a:spcPts val="0"/>
              </a:spcAft>
              <a:buClr>
                <a:srgbClr val="7F7F7F"/>
              </a:buClr>
              <a:buSzPts val="850"/>
              <a:buAutoNum type="alphaLcParenR"/>
            </a:pPr>
            <a:r>
              <a:rPr lang="en-GB" sz="850">
                <a:solidFill>
                  <a:srgbClr val="7F7F7F"/>
                </a:solidFill>
              </a:rPr>
              <a:t>Can you showcase an example of an element with a display of Flex?</a:t>
            </a:r>
            <a:endParaRPr sz="850">
              <a:solidFill>
                <a:srgbClr val="7F7F7F"/>
              </a:solidFill>
            </a:endParaRPr>
          </a:p>
          <a:p>
            <a:pPr marL="571500" lvl="1" indent="-168275" algn="l" rtl="0">
              <a:lnSpc>
                <a:spcPct val="114000"/>
              </a:lnSpc>
              <a:spcBef>
                <a:spcPts val="0"/>
              </a:spcBef>
              <a:spcAft>
                <a:spcPts val="0"/>
              </a:spcAft>
              <a:buClr>
                <a:srgbClr val="7F7F7F"/>
              </a:buClr>
              <a:buSzPts val="850"/>
              <a:buAutoNum type="romanLcParenR"/>
            </a:pPr>
            <a:r>
              <a:rPr lang="en-GB" sz="850">
                <a:solidFill>
                  <a:srgbClr val="7F7F7F"/>
                </a:solidFill>
              </a:rPr>
              <a:t>Did you use the justify-content property?</a:t>
            </a:r>
            <a:endParaRPr sz="850">
              <a:solidFill>
                <a:srgbClr val="7F7F7F"/>
              </a:solidFill>
            </a:endParaRPr>
          </a:p>
          <a:p>
            <a:pPr marL="571500" lvl="1" indent="-168275" algn="l" rtl="0">
              <a:lnSpc>
                <a:spcPct val="114000"/>
              </a:lnSpc>
              <a:spcBef>
                <a:spcPts val="0"/>
              </a:spcBef>
              <a:spcAft>
                <a:spcPts val="0"/>
              </a:spcAft>
              <a:buClr>
                <a:srgbClr val="7F7F7F"/>
              </a:buClr>
              <a:buSzPts val="850"/>
              <a:buAutoNum type="romanLcParenR"/>
            </a:pPr>
            <a:r>
              <a:rPr lang="en-GB" sz="850">
                <a:solidFill>
                  <a:srgbClr val="7F7F7F"/>
                </a:solidFill>
              </a:rPr>
              <a:t>Did you use the align-items property?</a:t>
            </a:r>
            <a:endParaRPr sz="850">
              <a:solidFill>
                <a:srgbClr val="7F7F7F"/>
              </a:solidFill>
            </a:endParaRPr>
          </a:p>
          <a:p>
            <a:pPr marL="571500" lvl="1" indent="-168275" algn="l" rtl="0">
              <a:lnSpc>
                <a:spcPct val="114000"/>
              </a:lnSpc>
              <a:spcBef>
                <a:spcPts val="0"/>
              </a:spcBef>
              <a:spcAft>
                <a:spcPts val="0"/>
              </a:spcAft>
              <a:buClr>
                <a:srgbClr val="7F7F7F"/>
              </a:buClr>
              <a:buSzPts val="850"/>
              <a:buAutoNum type="romanLcParenR"/>
            </a:pPr>
            <a:r>
              <a:rPr lang="en-GB" sz="850">
                <a:solidFill>
                  <a:srgbClr val="7F7F7F"/>
                </a:solidFill>
              </a:rPr>
              <a:t>Did you use the flex-wrap property?</a:t>
            </a:r>
            <a:endParaRPr sz="850">
              <a:solidFill>
                <a:srgbClr val="7F7F7F"/>
              </a:solidFill>
            </a:endParaRPr>
          </a:p>
          <a:p>
            <a:pPr marL="571500" lvl="1" indent="-168275" algn="l" rtl="0">
              <a:lnSpc>
                <a:spcPct val="114000"/>
              </a:lnSpc>
              <a:spcBef>
                <a:spcPts val="0"/>
              </a:spcBef>
              <a:spcAft>
                <a:spcPts val="0"/>
              </a:spcAft>
              <a:buClr>
                <a:srgbClr val="7F7F7F"/>
              </a:buClr>
              <a:buSzPts val="850"/>
              <a:buAutoNum type="romanLcParenR"/>
            </a:pPr>
            <a:r>
              <a:rPr lang="en-GB" sz="850">
                <a:solidFill>
                  <a:srgbClr val="7F7F7F"/>
                </a:solidFill>
              </a:rPr>
              <a:t>Did you use the flex-direction property?</a:t>
            </a:r>
            <a:endParaRPr sz="850">
              <a:solidFill>
                <a:srgbClr val="7F7F7F"/>
              </a:solidFill>
            </a:endParaRPr>
          </a:p>
          <a:p>
            <a:pPr marL="571500" lvl="1" indent="-168275" algn="l" rtl="0">
              <a:lnSpc>
                <a:spcPct val="114000"/>
              </a:lnSpc>
              <a:spcBef>
                <a:spcPts val="0"/>
              </a:spcBef>
              <a:spcAft>
                <a:spcPts val="0"/>
              </a:spcAft>
              <a:buClr>
                <a:srgbClr val="7F7F7F"/>
              </a:buClr>
              <a:buSzPts val="850"/>
              <a:buAutoNum type="romanLcParenR"/>
            </a:pPr>
            <a:r>
              <a:rPr lang="en-GB" sz="850">
                <a:solidFill>
                  <a:srgbClr val="7F7F7F"/>
                </a:solidFill>
              </a:rPr>
              <a:t>Did you use the gap property?</a:t>
            </a:r>
            <a:endParaRPr sz="850">
              <a:solidFill>
                <a:srgbClr val="7F7F7F"/>
              </a:solidFill>
            </a:endParaRPr>
          </a:p>
          <a:p>
            <a:pPr marL="571500" lvl="1" indent="-168275" algn="l" rtl="0">
              <a:lnSpc>
                <a:spcPct val="114000"/>
              </a:lnSpc>
              <a:spcBef>
                <a:spcPts val="0"/>
              </a:spcBef>
              <a:spcAft>
                <a:spcPts val="0"/>
              </a:spcAft>
              <a:buClr>
                <a:srgbClr val="7F7F7F"/>
              </a:buClr>
              <a:buSzPts val="850"/>
              <a:buAutoNum type="romanLcParenR"/>
            </a:pPr>
            <a:r>
              <a:rPr lang="en-GB" sz="850">
                <a:solidFill>
                  <a:srgbClr val="7F7F7F"/>
                </a:solidFill>
              </a:rPr>
              <a:t>Did you use any other properties in the flex container? Which and why?</a:t>
            </a:r>
            <a:endParaRPr sz="850">
              <a:solidFill>
                <a:srgbClr val="7F7F7F"/>
              </a:solidFill>
            </a:endParaRPr>
          </a:p>
        </p:txBody>
      </p:sp>
      <p:pic>
        <p:nvPicPr>
          <p:cNvPr id="2" name="Picture 1">
            <a:extLst>
              <a:ext uri="{FF2B5EF4-FFF2-40B4-BE49-F238E27FC236}">
                <a16:creationId xmlns:a16="http://schemas.microsoft.com/office/drawing/2014/main" id="{99C7242C-5A2C-0C1C-F92D-2E66649201D1}"/>
              </a:ext>
            </a:extLst>
          </p:cNvPr>
          <p:cNvPicPr>
            <a:picLocks noChangeAspect="1"/>
          </p:cNvPicPr>
          <p:nvPr/>
        </p:nvPicPr>
        <p:blipFill>
          <a:blip r:embed="rId3"/>
          <a:stretch>
            <a:fillRect/>
          </a:stretch>
        </p:blipFill>
        <p:spPr>
          <a:xfrm>
            <a:off x="85900" y="2826325"/>
            <a:ext cx="3225800" cy="1981200"/>
          </a:xfrm>
          <a:prstGeom prst="rect">
            <a:avLst/>
          </a:prstGeom>
        </p:spPr>
      </p:pic>
      <p:pic>
        <p:nvPicPr>
          <p:cNvPr id="3" name="Picture 2">
            <a:extLst>
              <a:ext uri="{FF2B5EF4-FFF2-40B4-BE49-F238E27FC236}">
                <a16:creationId xmlns:a16="http://schemas.microsoft.com/office/drawing/2014/main" id="{6451F407-96CB-32CC-4A41-D687D09E1AF6}"/>
              </a:ext>
            </a:extLst>
          </p:cNvPr>
          <p:cNvPicPr>
            <a:picLocks noChangeAspect="1"/>
          </p:cNvPicPr>
          <p:nvPr/>
        </p:nvPicPr>
        <p:blipFill>
          <a:blip r:embed="rId4"/>
          <a:stretch>
            <a:fillRect/>
          </a:stretch>
        </p:blipFill>
        <p:spPr>
          <a:xfrm>
            <a:off x="4103076" y="1338554"/>
            <a:ext cx="4846887" cy="3804946"/>
          </a:xfrm>
          <a:prstGeom prst="rect">
            <a:avLst/>
          </a:prstGeom>
        </p:spPr>
      </p:pic>
      <p:pic>
        <p:nvPicPr>
          <p:cNvPr id="4" name="Picture 3">
            <a:extLst>
              <a:ext uri="{FF2B5EF4-FFF2-40B4-BE49-F238E27FC236}">
                <a16:creationId xmlns:a16="http://schemas.microsoft.com/office/drawing/2014/main" id="{DC051976-6683-3F45-A5CE-7856008C9EFA}"/>
              </a:ext>
            </a:extLst>
          </p:cNvPr>
          <p:cNvPicPr>
            <a:picLocks noChangeAspect="1"/>
          </p:cNvPicPr>
          <p:nvPr/>
        </p:nvPicPr>
        <p:blipFill>
          <a:blip r:embed="rId4"/>
          <a:stretch>
            <a:fillRect/>
          </a:stretch>
        </p:blipFill>
        <p:spPr>
          <a:xfrm>
            <a:off x="3759200" y="1226429"/>
            <a:ext cx="4846887" cy="380494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0"/>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25 of 30: Showcase Flexbox Items</a:t>
            </a:r>
            <a:endParaRPr sz="850" b="1">
              <a:solidFill>
                <a:srgbClr val="3E3D3F"/>
              </a:solidFill>
            </a:endParaRPr>
          </a:p>
        </p:txBody>
      </p:sp>
      <p:sp>
        <p:nvSpPr>
          <p:cNvPr id="364" name="Google Shape;364;p50"/>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365" name="Google Shape;365;p50"/>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366" name="Google Shape;366;p50"/>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CSS Flexbox Items</a:t>
            </a:r>
            <a:endParaRPr sz="2400" b="1">
              <a:solidFill>
                <a:srgbClr val="3E3D3F"/>
              </a:solidFill>
            </a:endParaRPr>
          </a:p>
        </p:txBody>
      </p:sp>
      <p:sp>
        <p:nvSpPr>
          <p:cNvPr id="367" name="Google Shape;367;p50"/>
          <p:cNvSpPr txBox="1"/>
          <p:nvPr/>
        </p:nvSpPr>
        <p:spPr>
          <a:xfrm>
            <a:off x="123350" y="1175675"/>
            <a:ext cx="3150900" cy="13962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342900" lvl="0" indent="-168275" algn="l" rtl="0">
              <a:lnSpc>
                <a:spcPct val="114000"/>
              </a:lnSpc>
              <a:spcBef>
                <a:spcPts val="0"/>
              </a:spcBef>
              <a:spcAft>
                <a:spcPts val="0"/>
              </a:spcAft>
              <a:buClr>
                <a:srgbClr val="7F7F7F"/>
              </a:buClr>
              <a:buSzPts val="850"/>
              <a:buAutoNum type="alphaLcParenR"/>
            </a:pPr>
            <a:r>
              <a:rPr lang="en-GB" sz="850">
                <a:solidFill>
                  <a:srgbClr val="7F7F7F"/>
                </a:solidFill>
              </a:rPr>
              <a:t>Can you showcase an example of two or more elements that are contained in a flexbox?</a:t>
            </a:r>
            <a:endParaRPr sz="850">
              <a:solidFill>
                <a:srgbClr val="7F7F7F"/>
              </a:solidFill>
            </a:endParaRPr>
          </a:p>
          <a:p>
            <a:pPr marL="571500" lvl="1" indent="-168275" algn="l" rtl="0">
              <a:lnSpc>
                <a:spcPct val="114000"/>
              </a:lnSpc>
              <a:spcBef>
                <a:spcPts val="0"/>
              </a:spcBef>
              <a:spcAft>
                <a:spcPts val="0"/>
              </a:spcAft>
              <a:buClr>
                <a:srgbClr val="7F7F7F"/>
              </a:buClr>
              <a:buSzPts val="850"/>
              <a:buAutoNum type="romanLcParenR"/>
            </a:pPr>
            <a:r>
              <a:rPr lang="en-GB" sz="850">
                <a:solidFill>
                  <a:srgbClr val="7F7F7F"/>
                </a:solidFill>
              </a:rPr>
              <a:t>Did you use the flex properties?</a:t>
            </a:r>
            <a:endParaRPr sz="850">
              <a:solidFill>
                <a:srgbClr val="7F7F7F"/>
              </a:solidFill>
            </a:endParaRPr>
          </a:p>
          <a:p>
            <a:pPr marL="571500" lvl="1" indent="-168275" algn="l" rtl="0">
              <a:lnSpc>
                <a:spcPct val="114000"/>
              </a:lnSpc>
              <a:spcBef>
                <a:spcPts val="0"/>
              </a:spcBef>
              <a:spcAft>
                <a:spcPts val="0"/>
              </a:spcAft>
              <a:buClr>
                <a:srgbClr val="7F7F7F"/>
              </a:buClr>
              <a:buSzPts val="850"/>
              <a:buAutoNum type="romanLcParenR"/>
            </a:pPr>
            <a:r>
              <a:rPr lang="en-GB" sz="850">
                <a:solidFill>
                  <a:srgbClr val="7F7F7F"/>
                </a:solidFill>
              </a:rPr>
              <a:t>Did you use the align-self property?</a:t>
            </a:r>
            <a:endParaRPr sz="850">
              <a:solidFill>
                <a:srgbClr val="7F7F7F"/>
              </a:solidFill>
            </a:endParaRPr>
          </a:p>
          <a:p>
            <a:pPr marL="571500" lvl="1" indent="-168275" algn="l" rtl="0">
              <a:lnSpc>
                <a:spcPct val="114000"/>
              </a:lnSpc>
              <a:spcBef>
                <a:spcPts val="0"/>
              </a:spcBef>
              <a:spcAft>
                <a:spcPts val="0"/>
              </a:spcAft>
              <a:buClr>
                <a:srgbClr val="7F7F7F"/>
              </a:buClr>
              <a:buSzPts val="850"/>
              <a:buAutoNum type="romanLcParenR"/>
            </a:pPr>
            <a:r>
              <a:rPr lang="en-GB" sz="850">
                <a:solidFill>
                  <a:srgbClr val="7F7F7F"/>
                </a:solidFill>
              </a:rPr>
              <a:t>Did you use the order property?</a:t>
            </a:r>
            <a:endParaRPr sz="850">
              <a:solidFill>
                <a:srgbClr val="7F7F7F"/>
              </a:solidFill>
            </a:endParaRPr>
          </a:p>
        </p:txBody>
      </p:sp>
      <p:pic>
        <p:nvPicPr>
          <p:cNvPr id="2" name="Picture 1">
            <a:extLst>
              <a:ext uri="{FF2B5EF4-FFF2-40B4-BE49-F238E27FC236}">
                <a16:creationId xmlns:a16="http://schemas.microsoft.com/office/drawing/2014/main" id="{FCE8E9AB-E5E0-86B1-5355-0B4A667D209F}"/>
              </a:ext>
            </a:extLst>
          </p:cNvPr>
          <p:cNvPicPr>
            <a:picLocks noChangeAspect="1"/>
          </p:cNvPicPr>
          <p:nvPr/>
        </p:nvPicPr>
        <p:blipFill>
          <a:blip r:embed="rId3"/>
          <a:stretch>
            <a:fillRect/>
          </a:stretch>
        </p:blipFill>
        <p:spPr>
          <a:xfrm>
            <a:off x="456875" y="2322355"/>
            <a:ext cx="2192126" cy="2709020"/>
          </a:xfrm>
          <a:prstGeom prst="rect">
            <a:avLst/>
          </a:prstGeom>
        </p:spPr>
      </p:pic>
      <p:pic>
        <p:nvPicPr>
          <p:cNvPr id="3" name="Picture 2">
            <a:extLst>
              <a:ext uri="{FF2B5EF4-FFF2-40B4-BE49-F238E27FC236}">
                <a16:creationId xmlns:a16="http://schemas.microsoft.com/office/drawing/2014/main" id="{6583048E-CE3A-2E77-C510-200EA250DCCF}"/>
              </a:ext>
            </a:extLst>
          </p:cNvPr>
          <p:cNvPicPr>
            <a:picLocks noChangeAspect="1"/>
          </p:cNvPicPr>
          <p:nvPr/>
        </p:nvPicPr>
        <p:blipFill>
          <a:blip r:embed="rId4"/>
          <a:stretch>
            <a:fillRect/>
          </a:stretch>
        </p:blipFill>
        <p:spPr>
          <a:xfrm>
            <a:off x="3759200" y="1226429"/>
            <a:ext cx="4846887" cy="380494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1"/>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26 of 30: Showcase CSS Grid</a:t>
            </a:r>
            <a:endParaRPr sz="850" b="1">
              <a:solidFill>
                <a:srgbClr val="3E3D3F"/>
              </a:solidFill>
            </a:endParaRPr>
          </a:p>
        </p:txBody>
      </p:sp>
      <p:sp>
        <p:nvSpPr>
          <p:cNvPr id="375" name="Google Shape;375;p51"/>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376" name="Google Shape;376;p51"/>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377" name="Google Shape;377;p51"/>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CSS Grid</a:t>
            </a:r>
            <a:endParaRPr sz="2400" b="1">
              <a:solidFill>
                <a:srgbClr val="3E3D3F"/>
              </a:solidFill>
            </a:endParaRPr>
          </a:p>
        </p:txBody>
      </p:sp>
      <p:sp>
        <p:nvSpPr>
          <p:cNvPr id="378" name="Google Shape;378;p51"/>
          <p:cNvSpPr txBox="1"/>
          <p:nvPr/>
        </p:nvSpPr>
        <p:spPr>
          <a:xfrm>
            <a:off x="123350" y="1175675"/>
            <a:ext cx="3150900" cy="16197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342900" lvl="0" indent="-168275" algn="l" rtl="0">
              <a:lnSpc>
                <a:spcPct val="114000"/>
              </a:lnSpc>
              <a:spcBef>
                <a:spcPts val="0"/>
              </a:spcBef>
              <a:spcAft>
                <a:spcPts val="0"/>
              </a:spcAft>
              <a:buClr>
                <a:srgbClr val="7F7F7F"/>
              </a:buClr>
              <a:buSzPts val="850"/>
              <a:buAutoNum type="alphaLcParenR"/>
            </a:pPr>
            <a:r>
              <a:rPr lang="en-GB" sz="850">
                <a:solidFill>
                  <a:srgbClr val="7F7F7F"/>
                </a:solidFill>
              </a:rPr>
              <a:t>Can you showcase an example of an element with a display of grid?</a:t>
            </a:r>
            <a:endParaRPr sz="850">
              <a:solidFill>
                <a:srgbClr val="7F7F7F"/>
              </a:solidFill>
            </a:endParaRPr>
          </a:p>
          <a:p>
            <a:pPr marL="342900" lvl="0" indent="-168275" algn="l" rtl="0">
              <a:lnSpc>
                <a:spcPct val="114000"/>
              </a:lnSpc>
              <a:spcBef>
                <a:spcPts val="0"/>
              </a:spcBef>
              <a:spcAft>
                <a:spcPts val="0"/>
              </a:spcAft>
              <a:buClr>
                <a:srgbClr val="7F7F7F"/>
              </a:buClr>
              <a:buSzPts val="850"/>
              <a:buAutoNum type="alphaLcParenR"/>
            </a:pPr>
            <a:r>
              <a:rPr lang="en-GB" sz="850">
                <a:solidFill>
                  <a:srgbClr val="7F7F7F"/>
                </a:solidFill>
              </a:rPr>
              <a:t>Did you use grid-template-columns?</a:t>
            </a:r>
            <a:endParaRPr sz="850">
              <a:solidFill>
                <a:srgbClr val="7F7F7F"/>
              </a:solidFill>
            </a:endParaRPr>
          </a:p>
          <a:p>
            <a:pPr marL="342900" lvl="0" indent="-168275" algn="l" rtl="0">
              <a:lnSpc>
                <a:spcPct val="114000"/>
              </a:lnSpc>
              <a:spcBef>
                <a:spcPts val="0"/>
              </a:spcBef>
              <a:spcAft>
                <a:spcPts val="0"/>
              </a:spcAft>
              <a:buClr>
                <a:srgbClr val="7F7F7F"/>
              </a:buClr>
              <a:buSzPts val="850"/>
              <a:buAutoNum type="alphaLcParenR"/>
            </a:pPr>
            <a:r>
              <a:rPr lang="en-GB" sz="850">
                <a:solidFill>
                  <a:srgbClr val="7F7F7F"/>
                </a:solidFill>
              </a:rPr>
              <a:t>Did you use grid-template-rows?</a:t>
            </a:r>
            <a:endParaRPr sz="850">
              <a:solidFill>
                <a:srgbClr val="7F7F7F"/>
              </a:solidFill>
            </a:endParaRPr>
          </a:p>
          <a:p>
            <a:pPr marL="342900" lvl="0" indent="-168275" algn="l" rtl="0">
              <a:lnSpc>
                <a:spcPct val="114000"/>
              </a:lnSpc>
              <a:spcBef>
                <a:spcPts val="0"/>
              </a:spcBef>
              <a:spcAft>
                <a:spcPts val="0"/>
              </a:spcAft>
              <a:buClr>
                <a:srgbClr val="7F7F7F"/>
              </a:buClr>
              <a:buSzPts val="850"/>
              <a:buAutoNum type="alphaLcParenR"/>
            </a:pPr>
            <a:r>
              <a:rPr lang="en-GB" sz="850">
                <a:solidFill>
                  <a:srgbClr val="7F7F7F"/>
                </a:solidFill>
              </a:rPr>
              <a:t>Did you use grid areas? Named or unnamed?</a:t>
            </a:r>
            <a:endParaRPr sz="850">
              <a:solidFill>
                <a:srgbClr val="7F7F7F"/>
              </a:solidFill>
            </a:endParaRPr>
          </a:p>
          <a:p>
            <a:pPr marL="342900" lvl="0" indent="-168275" algn="l" rtl="0">
              <a:lnSpc>
                <a:spcPct val="114000"/>
              </a:lnSpc>
              <a:spcBef>
                <a:spcPts val="0"/>
              </a:spcBef>
              <a:spcAft>
                <a:spcPts val="0"/>
              </a:spcAft>
              <a:buClr>
                <a:srgbClr val="7F7F7F"/>
              </a:buClr>
              <a:buSzPts val="850"/>
              <a:buAutoNum type="alphaLcParenR"/>
            </a:pPr>
            <a:r>
              <a:rPr lang="en-GB" sz="850">
                <a:solidFill>
                  <a:srgbClr val="7F7F7F"/>
                </a:solidFill>
              </a:rPr>
              <a:t>Did you use gap property?</a:t>
            </a:r>
            <a:endParaRPr sz="850">
              <a:solidFill>
                <a:srgbClr val="7F7F7F"/>
              </a:solidFill>
            </a:endParaRPr>
          </a:p>
          <a:p>
            <a:pPr marL="342900" lvl="0" indent="-168275" algn="l" rtl="0">
              <a:lnSpc>
                <a:spcPct val="114000"/>
              </a:lnSpc>
              <a:spcBef>
                <a:spcPts val="0"/>
              </a:spcBef>
              <a:spcAft>
                <a:spcPts val="0"/>
              </a:spcAft>
              <a:buClr>
                <a:srgbClr val="7F7F7F"/>
              </a:buClr>
              <a:buSzPts val="850"/>
              <a:buAutoNum type="alphaLcParenR"/>
            </a:pPr>
            <a:r>
              <a:rPr lang="en-GB" sz="850">
                <a:solidFill>
                  <a:srgbClr val="7F7F7F"/>
                </a:solidFill>
              </a:rPr>
              <a:t>Did you use any other grid properties?</a:t>
            </a:r>
            <a:endParaRPr sz="850">
              <a:solidFill>
                <a:srgbClr val="7F7F7F"/>
              </a:solidFill>
            </a:endParaRPr>
          </a:p>
        </p:txBody>
      </p:sp>
      <p:pic>
        <p:nvPicPr>
          <p:cNvPr id="3" name="Picture 2">
            <a:extLst>
              <a:ext uri="{FF2B5EF4-FFF2-40B4-BE49-F238E27FC236}">
                <a16:creationId xmlns:a16="http://schemas.microsoft.com/office/drawing/2014/main" id="{295E313B-3ADE-74ED-353F-E08B3CAF9D79}"/>
              </a:ext>
            </a:extLst>
          </p:cNvPr>
          <p:cNvPicPr>
            <a:picLocks noChangeAspect="1"/>
          </p:cNvPicPr>
          <p:nvPr/>
        </p:nvPicPr>
        <p:blipFill>
          <a:blip r:embed="rId3"/>
          <a:stretch>
            <a:fillRect/>
          </a:stretch>
        </p:blipFill>
        <p:spPr>
          <a:xfrm>
            <a:off x="180173" y="2795375"/>
            <a:ext cx="3037254" cy="2057760"/>
          </a:xfrm>
          <a:prstGeom prst="rect">
            <a:avLst/>
          </a:prstGeom>
        </p:spPr>
      </p:pic>
      <p:pic>
        <p:nvPicPr>
          <p:cNvPr id="4" name="Picture 3">
            <a:extLst>
              <a:ext uri="{FF2B5EF4-FFF2-40B4-BE49-F238E27FC236}">
                <a16:creationId xmlns:a16="http://schemas.microsoft.com/office/drawing/2014/main" id="{F31D96B0-B8C8-AE56-AF70-C5244E4773DF}"/>
              </a:ext>
            </a:extLst>
          </p:cNvPr>
          <p:cNvPicPr>
            <a:picLocks noChangeAspect="1"/>
          </p:cNvPicPr>
          <p:nvPr/>
        </p:nvPicPr>
        <p:blipFill>
          <a:blip r:embed="rId4"/>
          <a:stretch>
            <a:fillRect/>
          </a:stretch>
        </p:blipFill>
        <p:spPr>
          <a:xfrm>
            <a:off x="3790462" y="2297109"/>
            <a:ext cx="4667738" cy="16402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2"/>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27 of 30: Showcase use of Overflow</a:t>
            </a:r>
            <a:endParaRPr sz="850" b="1">
              <a:solidFill>
                <a:srgbClr val="3E3D3F"/>
              </a:solidFill>
            </a:endParaRPr>
          </a:p>
        </p:txBody>
      </p:sp>
      <p:sp>
        <p:nvSpPr>
          <p:cNvPr id="386" name="Google Shape;386;p52"/>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387" name="Google Shape;387;p52"/>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388" name="Google Shape;388;p52"/>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CSS Overflow Property</a:t>
            </a:r>
            <a:endParaRPr sz="2400" b="1">
              <a:solidFill>
                <a:srgbClr val="3E3D3F"/>
              </a:solidFill>
            </a:endParaRPr>
          </a:p>
        </p:txBody>
      </p:sp>
      <p:sp>
        <p:nvSpPr>
          <p:cNvPr id="389" name="Google Shape;389;p52"/>
          <p:cNvSpPr txBox="1"/>
          <p:nvPr/>
        </p:nvSpPr>
        <p:spPr>
          <a:xfrm>
            <a:off x="123350" y="1175675"/>
            <a:ext cx="3150900" cy="16197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342900" lvl="0" indent="-168275" algn="l" rtl="0">
              <a:lnSpc>
                <a:spcPct val="114000"/>
              </a:lnSpc>
              <a:spcBef>
                <a:spcPts val="0"/>
              </a:spcBef>
              <a:spcAft>
                <a:spcPts val="0"/>
              </a:spcAft>
              <a:buClr>
                <a:srgbClr val="7F7F7F"/>
              </a:buClr>
              <a:buSzPts val="850"/>
              <a:buAutoNum type="alphaLcParenR"/>
            </a:pPr>
            <a:r>
              <a:rPr lang="en-GB" sz="850">
                <a:solidFill>
                  <a:srgbClr val="7F7F7F"/>
                </a:solidFill>
              </a:rPr>
              <a:t>Can you showcase an example of the overflow property?</a:t>
            </a:r>
            <a:endParaRPr sz="850">
              <a:solidFill>
                <a:srgbClr val="7F7F7F"/>
              </a:solidFill>
            </a:endParaRPr>
          </a:p>
        </p:txBody>
      </p:sp>
      <p:pic>
        <p:nvPicPr>
          <p:cNvPr id="2" name="Picture 1">
            <a:extLst>
              <a:ext uri="{FF2B5EF4-FFF2-40B4-BE49-F238E27FC236}">
                <a16:creationId xmlns:a16="http://schemas.microsoft.com/office/drawing/2014/main" id="{372ACCF9-126D-B9B6-7B34-C881E34615C5}"/>
              </a:ext>
            </a:extLst>
          </p:cNvPr>
          <p:cNvPicPr>
            <a:picLocks noChangeAspect="1"/>
          </p:cNvPicPr>
          <p:nvPr/>
        </p:nvPicPr>
        <p:blipFill>
          <a:blip r:embed="rId3"/>
          <a:stretch>
            <a:fillRect/>
          </a:stretch>
        </p:blipFill>
        <p:spPr>
          <a:xfrm>
            <a:off x="258396" y="2185775"/>
            <a:ext cx="2171700" cy="1219200"/>
          </a:xfrm>
          <a:prstGeom prst="rect">
            <a:avLst/>
          </a:prstGeom>
        </p:spPr>
      </p:pic>
      <p:pic>
        <p:nvPicPr>
          <p:cNvPr id="3" name="Picture 2">
            <a:extLst>
              <a:ext uri="{FF2B5EF4-FFF2-40B4-BE49-F238E27FC236}">
                <a16:creationId xmlns:a16="http://schemas.microsoft.com/office/drawing/2014/main" id="{ADB5216F-9A49-663C-9759-2E6C0720EF6E}"/>
              </a:ext>
            </a:extLst>
          </p:cNvPr>
          <p:cNvPicPr>
            <a:picLocks noChangeAspect="1"/>
          </p:cNvPicPr>
          <p:nvPr/>
        </p:nvPicPr>
        <p:blipFill>
          <a:blip r:embed="rId4"/>
          <a:stretch>
            <a:fillRect/>
          </a:stretch>
        </p:blipFill>
        <p:spPr>
          <a:xfrm>
            <a:off x="3182480" y="2024796"/>
            <a:ext cx="5374543" cy="154115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3"/>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28 of 30: Showcase CSS Syntax &amp; Format</a:t>
            </a:r>
            <a:endParaRPr sz="850" b="1">
              <a:solidFill>
                <a:srgbClr val="3E3D3F"/>
              </a:solidFill>
            </a:endParaRPr>
          </a:p>
        </p:txBody>
      </p:sp>
      <p:sp>
        <p:nvSpPr>
          <p:cNvPr id="397" name="Google Shape;397;p53"/>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398" name="Google Shape;398;p53"/>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399" name="Google Shape;399;p53"/>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CSS Syntax &amp; Formatting</a:t>
            </a:r>
            <a:endParaRPr sz="2400" b="1">
              <a:solidFill>
                <a:srgbClr val="3E3D3F"/>
              </a:solidFill>
            </a:endParaRPr>
          </a:p>
        </p:txBody>
      </p:sp>
      <p:sp>
        <p:nvSpPr>
          <p:cNvPr id="400" name="Google Shape;400;p53"/>
          <p:cNvSpPr txBox="1"/>
          <p:nvPr/>
        </p:nvSpPr>
        <p:spPr>
          <a:xfrm>
            <a:off x="123350" y="1175675"/>
            <a:ext cx="3150900" cy="16197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342900" lvl="0" indent="-168275" algn="l" rtl="0">
              <a:lnSpc>
                <a:spcPct val="114000"/>
              </a:lnSpc>
              <a:spcBef>
                <a:spcPts val="0"/>
              </a:spcBef>
              <a:spcAft>
                <a:spcPts val="0"/>
              </a:spcAft>
              <a:buClr>
                <a:srgbClr val="7F7F7F"/>
              </a:buClr>
              <a:buSzPts val="850"/>
              <a:buAutoNum type="alphaLcParenR"/>
            </a:pPr>
            <a:r>
              <a:rPr lang="en-GB" sz="850">
                <a:solidFill>
                  <a:srgbClr val="7F7F7F"/>
                </a:solidFill>
              </a:rPr>
              <a:t>Does your CSS have proper indentation and white space usage?</a:t>
            </a:r>
            <a:endParaRPr sz="850">
              <a:solidFill>
                <a:srgbClr val="7F7F7F"/>
              </a:solidFill>
            </a:endParaRPr>
          </a:p>
          <a:p>
            <a:pPr marL="342900" lvl="0" indent="-168275" algn="l" rtl="0">
              <a:lnSpc>
                <a:spcPct val="114000"/>
              </a:lnSpc>
              <a:spcBef>
                <a:spcPts val="0"/>
              </a:spcBef>
              <a:spcAft>
                <a:spcPts val="0"/>
              </a:spcAft>
              <a:buClr>
                <a:srgbClr val="7F7F7F"/>
              </a:buClr>
              <a:buSzPts val="850"/>
              <a:buAutoNum type="alphaLcParenR"/>
            </a:pPr>
            <a:r>
              <a:rPr lang="en-GB" sz="850">
                <a:solidFill>
                  <a:srgbClr val="7F7F7F"/>
                </a:solidFill>
              </a:rPr>
              <a:t>Are your CSS declarations organized in a good order without specificity conflicts?</a:t>
            </a:r>
            <a:endParaRPr sz="850">
              <a:solidFill>
                <a:srgbClr val="7F7F7F"/>
              </a:solidFill>
            </a:endParaRPr>
          </a:p>
        </p:txBody>
      </p:sp>
      <p:pic>
        <p:nvPicPr>
          <p:cNvPr id="2" name="Picture 1">
            <a:extLst>
              <a:ext uri="{FF2B5EF4-FFF2-40B4-BE49-F238E27FC236}">
                <a16:creationId xmlns:a16="http://schemas.microsoft.com/office/drawing/2014/main" id="{61CCC4E1-D416-9BE2-1957-BB2B80BF9B6C}"/>
              </a:ext>
            </a:extLst>
          </p:cNvPr>
          <p:cNvPicPr>
            <a:picLocks noChangeAspect="1"/>
          </p:cNvPicPr>
          <p:nvPr/>
        </p:nvPicPr>
        <p:blipFill>
          <a:blip r:embed="rId3"/>
          <a:stretch>
            <a:fillRect/>
          </a:stretch>
        </p:blipFill>
        <p:spPr>
          <a:xfrm>
            <a:off x="726435" y="2235775"/>
            <a:ext cx="2740473" cy="2571750"/>
          </a:xfrm>
          <a:prstGeom prst="rect">
            <a:avLst/>
          </a:prstGeom>
        </p:spPr>
      </p:pic>
      <p:pic>
        <p:nvPicPr>
          <p:cNvPr id="3" name="Picture 2">
            <a:extLst>
              <a:ext uri="{FF2B5EF4-FFF2-40B4-BE49-F238E27FC236}">
                <a16:creationId xmlns:a16="http://schemas.microsoft.com/office/drawing/2014/main" id="{010399D8-CA67-874A-5D3C-FA0F4F8E54FB}"/>
              </a:ext>
            </a:extLst>
          </p:cNvPr>
          <p:cNvPicPr>
            <a:picLocks noChangeAspect="1"/>
          </p:cNvPicPr>
          <p:nvPr/>
        </p:nvPicPr>
        <p:blipFill>
          <a:blip r:embed="rId4"/>
          <a:stretch>
            <a:fillRect/>
          </a:stretch>
        </p:blipFill>
        <p:spPr>
          <a:xfrm>
            <a:off x="3641611" y="2421146"/>
            <a:ext cx="3192453" cy="2201008"/>
          </a:xfrm>
          <a:prstGeom prst="rect">
            <a:avLst/>
          </a:prstGeom>
        </p:spPr>
      </p:pic>
      <p:pic>
        <p:nvPicPr>
          <p:cNvPr id="4" name="Picture 3">
            <a:extLst>
              <a:ext uri="{FF2B5EF4-FFF2-40B4-BE49-F238E27FC236}">
                <a16:creationId xmlns:a16="http://schemas.microsoft.com/office/drawing/2014/main" id="{8BDCB3F3-64ED-0986-B2F2-59F30050558E}"/>
              </a:ext>
            </a:extLst>
          </p:cNvPr>
          <p:cNvPicPr>
            <a:picLocks noChangeAspect="1"/>
          </p:cNvPicPr>
          <p:nvPr/>
        </p:nvPicPr>
        <p:blipFill>
          <a:blip r:embed="rId5"/>
          <a:stretch>
            <a:fillRect/>
          </a:stretch>
        </p:blipFill>
        <p:spPr>
          <a:xfrm>
            <a:off x="7008767" y="2484800"/>
            <a:ext cx="2091032" cy="23227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7"/>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2 of 30: Share your GitHub repository</a:t>
            </a:r>
            <a:endParaRPr sz="850" b="1">
              <a:solidFill>
                <a:srgbClr val="3E3D3F"/>
              </a:solidFill>
            </a:endParaRPr>
          </a:p>
        </p:txBody>
      </p:sp>
      <p:sp>
        <p:nvSpPr>
          <p:cNvPr id="119" name="Google Shape;119;p27"/>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120" name="Google Shape;120;p27"/>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121" name="Google Shape;121;p27"/>
          <p:cNvSpPr txBox="1"/>
          <p:nvPr/>
        </p:nvSpPr>
        <p:spPr>
          <a:xfrm>
            <a:off x="2796217" y="1087082"/>
            <a:ext cx="6492515" cy="411600"/>
          </a:xfrm>
          <a:prstGeom prst="rect">
            <a:avLst/>
          </a:prstGeom>
          <a:noFill/>
          <a:ln>
            <a:noFill/>
          </a:ln>
        </p:spPr>
        <p:txBody>
          <a:bodyPr spcFirstLastPara="1" wrap="square" lIns="91425" tIns="45700" rIns="91425" bIns="45700" anchor="t" anchorCtr="0">
            <a:noAutofit/>
          </a:bodyPr>
          <a:lstStyle/>
          <a:p>
            <a:pPr lvl="0">
              <a:lnSpc>
                <a:spcPct val="114000"/>
              </a:lnSpc>
            </a:pPr>
            <a:r>
              <a:rPr lang="en-GB" sz="1800" b="1" i="1" dirty="0">
                <a:solidFill>
                  <a:srgbClr val="04488E"/>
                </a:solidFill>
              </a:rPr>
              <a:t>https://</a:t>
            </a:r>
            <a:r>
              <a:rPr lang="en-GB" sz="1800" b="1" i="1" dirty="0" err="1">
                <a:solidFill>
                  <a:srgbClr val="04488E"/>
                </a:solidFill>
              </a:rPr>
              <a:t>github.com</a:t>
            </a:r>
            <a:r>
              <a:rPr lang="en-GB" sz="1800" b="1" i="1" dirty="0">
                <a:solidFill>
                  <a:srgbClr val="04488E"/>
                </a:solidFill>
              </a:rPr>
              <a:t>/</a:t>
            </a:r>
            <a:r>
              <a:rPr lang="en-GB" sz="1800" b="1" i="1" dirty="0" err="1">
                <a:solidFill>
                  <a:srgbClr val="04488E"/>
                </a:solidFill>
              </a:rPr>
              <a:t>GustaORios</a:t>
            </a:r>
            <a:r>
              <a:rPr lang="en-GB" sz="1800" b="1" i="1" dirty="0">
                <a:solidFill>
                  <a:srgbClr val="04488E"/>
                </a:solidFill>
              </a:rPr>
              <a:t>/final-project-portfolio</a:t>
            </a:r>
            <a:endParaRPr sz="1800" b="1" i="1" dirty="0">
              <a:solidFill>
                <a:srgbClr val="04488E"/>
              </a:solidFill>
            </a:endParaRPr>
          </a:p>
        </p:txBody>
      </p:sp>
      <p:sp>
        <p:nvSpPr>
          <p:cNvPr id="122" name="Google Shape;122;p27"/>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GitHub Repository</a:t>
            </a:r>
            <a:endParaRPr sz="2400" b="1">
              <a:solidFill>
                <a:srgbClr val="3E3D3F"/>
              </a:solidFill>
            </a:endParaRPr>
          </a:p>
        </p:txBody>
      </p:sp>
      <p:sp>
        <p:nvSpPr>
          <p:cNvPr id="123" name="Google Shape;123;p27"/>
          <p:cNvSpPr txBox="1"/>
          <p:nvPr/>
        </p:nvSpPr>
        <p:spPr>
          <a:xfrm>
            <a:off x="123350" y="1175675"/>
            <a:ext cx="3150900" cy="7653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457200" marR="0" lvl="0" indent="-282575" algn="l" rtl="0">
              <a:lnSpc>
                <a:spcPct val="114000"/>
              </a:lnSpc>
              <a:spcBef>
                <a:spcPts val="0"/>
              </a:spcBef>
              <a:spcAft>
                <a:spcPts val="0"/>
              </a:spcAft>
              <a:buClr>
                <a:srgbClr val="7F7F7F"/>
              </a:buClr>
              <a:buSzPts val="850"/>
              <a:buAutoNum type="alphaLcParenR"/>
            </a:pPr>
            <a:r>
              <a:rPr lang="en-GB" sz="850">
                <a:solidFill>
                  <a:srgbClr val="7F7F7F"/>
                </a:solidFill>
              </a:rPr>
              <a:t>Is your project on GitHub?</a:t>
            </a:r>
            <a:endParaRPr sz="850">
              <a:solidFill>
                <a:srgbClr val="7F7F7F"/>
              </a:solidFill>
            </a:endParaRPr>
          </a:p>
          <a:p>
            <a:pPr marL="457200" marR="0" lvl="0" indent="-282575" algn="l" rtl="0">
              <a:lnSpc>
                <a:spcPct val="114000"/>
              </a:lnSpc>
              <a:spcBef>
                <a:spcPts val="0"/>
              </a:spcBef>
              <a:spcAft>
                <a:spcPts val="0"/>
              </a:spcAft>
              <a:buClr>
                <a:srgbClr val="7F7F7F"/>
              </a:buClr>
              <a:buSzPts val="850"/>
              <a:buAutoNum type="alphaLcParenR"/>
            </a:pPr>
            <a:r>
              <a:rPr lang="en-GB" sz="850">
                <a:solidFill>
                  <a:srgbClr val="7F7F7F"/>
                </a:solidFill>
              </a:rPr>
              <a:t>How can a potential employer check it out? (clone)</a:t>
            </a:r>
            <a:endParaRPr sz="850">
              <a:solidFill>
                <a:srgbClr val="7F7F7F"/>
              </a:solidFill>
            </a:endParaRPr>
          </a:p>
        </p:txBody>
      </p:sp>
      <p:pic>
        <p:nvPicPr>
          <p:cNvPr id="2" name="Picture 1">
            <a:extLst>
              <a:ext uri="{FF2B5EF4-FFF2-40B4-BE49-F238E27FC236}">
                <a16:creationId xmlns:a16="http://schemas.microsoft.com/office/drawing/2014/main" id="{99CE6F35-5AE0-4510-7FCA-606E9C6E39D5}"/>
              </a:ext>
            </a:extLst>
          </p:cNvPr>
          <p:cNvPicPr>
            <a:picLocks noChangeAspect="1"/>
          </p:cNvPicPr>
          <p:nvPr/>
        </p:nvPicPr>
        <p:blipFill>
          <a:blip r:embed="rId3"/>
          <a:stretch>
            <a:fillRect/>
          </a:stretch>
        </p:blipFill>
        <p:spPr>
          <a:xfrm>
            <a:off x="3274250" y="1498682"/>
            <a:ext cx="5650417" cy="3400320"/>
          </a:xfrm>
          <a:prstGeom prst="rect">
            <a:avLst/>
          </a:prstGeom>
        </p:spPr>
      </p:pic>
      <p:pic>
        <p:nvPicPr>
          <p:cNvPr id="4" name="Picture 3">
            <a:extLst>
              <a:ext uri="{FF2B5EF4-FFF2-40B4-BE49-F238E27FC236}">
                <a16:creationId xmlns:a16="http://schemas.microsoft.com/office/drawing/2014/main" id="{1337C90B-4515-D136-F8D3-F953408ECC1A}"/>
              </a:ext>
            </a:extLst>
          </p:cNvPr>
          <p:cNvPicPr>
            <a:picLocks noChangeAspect="1"/>
          </p:cNvPicPr>
          <p:nvPr/>
        </p:nvPicPr>
        <p:blipFill>
          <a:blip r:embed="rId4"/>
          <a:stretch>
            <a:fillRect/>
          </a:stretch>
        </p:blipFill>
        <p:spPr>
          <a:xfrm>
            <a:off x="607759" y="2571750"/>
            <a:ext cx="2182081" cy="190000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4"/>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29 of 30: Showcase CSS Comments</a:t>
            </a:r>
            <a:endParaRPr sz="850" b="1">
              <a:solidFill>
                <a:srgbClr val="3E3D3F"/>
              </a:solidFill>
            </a:endParaRPr>
          </a:p>
        </p:txBody>
      </p:sp>
      <p:sp>
        <p:nvSpPr>
          <p:cNvPr id="407" name="Google Shape;407;p54"/>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408" name="Google Shape;408;p54"/>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409" name="Google Shape;409;p54"/>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CSS Comments</a:t>
            </a:r>
            <a:endParaRPr sz="2400" b="1">
              <a:solidFill>
                <a:srgbClr val="3E3D3F"/>
              </a:solidFill>
            </a:endParaRPr>
          </a:p>
        </p:txBody>
      </p:sp>
      <p:sp>
        <p:nvSpPr>
          <p:cNvPr id="410" name="Google Shape;410;p54"/>
          <p:cNvSpPr txBox="1"/>
          <p:nvPr/>
        </p:nvSpPr>
        <p:spPr>
          <a:xfrm>
            <a:off x="123350" y="1175675"/>
            <a:ext cx="3150900" cy="16197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342900" lvl="0" indent="-168275" algn="l" rtl="0">
              <a:lnSpc>
                <a:spcPct val="114000"/>
              </a:lnSpc>
              <a:spcBef>
                <a:spcPts val="0"/>
              </a:spcBef>
              <a:spcAft>
                <a:spcPts val="0"/>
              </a:spcAft>
              <a:buClr>
                <a:srgbClr val="7F7F7F"/>
              </a:buClr>
              <a:buSzPts val="850"/>
              <a:buAutoNum type="alphaLcParenR"/>
            </a:pPr>
            <a:r>
              <a:rPr lang="en-GB" sz="850">
                <a:solidFill>
                  <a:srgbClr val="7F7F7F"/>
                </a:solidFill>
              </a:rPr>
              <a:t>Did you use comment lines in your CSS?</a:t>
            </a:r>
            <a:endParaRPr sz="850">
              <a:solidFill>
                <a:srgbClr val="7F7F7F"/>
              </a:solidFill>
            </a:endParaRPr>
          </a:p>
          <a:p>
            <a:pPr marL="342900" lvl="0" indent="-168275" algn="l" rtl="0">
              <a:lnSpc>
                <a:spcPct val="114000"/>
              </a:lnSpc>
              <a:spcBef>
                <a:spcPts val="0"/>
              </a:spcBef>
              <a:spcAft>
                <a:spcPts val="0"/>
              </a:spcAft>
              <a:buClr>
                <a:srgbClr val="7F7F7F"/>
              </a:buClr>
              <a:buSzPts val="850"/>
              <a:buAutoNum type="alphaLcParenR"/>
            </a:pPr>
            <a:r>
              <a:rPr lang="en-GB" sz="850">
                <a:solidFill>
                  <a:srgbClr val="7F7F7F"/>
                </a:solidFill>
              </a:rPr>
              <a:t>Give some examples of where, how and why.</a:t>
            </a:r>
            <a:endParaRPr sz="850">
              <a:solidFill>
                <a:srgbClr val="7F7F7F"/>
              </a:solidFill>
            </a:endParaRPr>
          </a:p>
        </p:txBody>
      </p:sp>
      <p:pic>
        <p:nvPicPr>
          <p:cNvPr id="2" name="Picture 1">
            <a:extLst>
              <a:ext uri="{FF2B5EF4-FFF2-40B4-BE49-F238E27FC236}">
                <a16:creationId xmlns:a16="http://schemas.microsoft.com/office/drawing/2014/main" id="{7C73D5D5-E7B4-9309-B136-BF437B89B316}"/>
              </a:ext>
            </a:extLst>
          </p:cNvPr>
          <p:cNvPicPr>
            <a:picLocks noChangeAspect="1"/>
          </p:cNvPicPr>
          <p:nvPr/>
        </p:nvPicPr>
        <p:blipFill>
          <a:blip r:embed="rId3"/>
          <a:stretch>
            <a:fillRect/>
          </a:stretch>
        </p:blipFill>
        <p:spPr>
          <a:xfrm>
            <a:off x="390373" y="2235775"/>
            <a:ext cx="2740473" cy="2571750"/>
          </a:xfrm>
          <a:prstGeom prst="rect">
            <a:avLst/>
          </a:prstGeom>
        </p:spPr>
      </p:pic>
      <p:pic>
        <p:nvPicPr>
          <p:cNvPr id="3" name="Picture 2">
            <a:extLst>
              <a:ext uri="{FF2B5EF4-FFF2-40B4-BE49-F238E27FC236}">
                <a16:creationId xmlns:a16="http://schemas.microsoft.com/office/drawing/2014/main" id="{E15C15FE-2BB4-AB51-EEC1-3A54F616B34B}"/>
              </a:ext>
            </a:extLst>
          </p:cNvPr>
          <p:cNvPicPr>
            <a:picLocks noChangeAspect="1"/>
          </p:cNvPicPr>
          <p:nvPr/>
        </p:nvPicPr>
        <p:blipFill>
          <a:blip r:embed="rId4"/>
          <a:stretch>
            <a:fillRect/>
          </a:stretch>
        </p:blipFill>
        <p:spPr>
          <a:xfrm>
            <a:off x="3397869" y="2421146"/>
            <a:ext cx="3192453" cy="2201008"/>
          </a:xfrm>
          <a:prstGeom prst="rect">
            <a:avLst/>
          </a:prstGeom>
        </p:spPr>
      </p:pic>
      <p:pic>
        <p:nvPicPr>
          <p:cNvPr id="4" name="Picture 3">
            <a:extLst>
              <a:ext uri="{FF2B5EF4-FFF2-40B4-BE49-F238E27FC236}">
                <a16:creationId xmlns:a16="http://schemas.microsoft.com/office/drawing/2014/main" id="{9BC98129-4D48-50DD-6B52-07BDF702187B}"/>
              </a:ext>
            </a:extLst>
          </p:cNvPr>
          <p:cNvPicPr>
            <a:picLocks noChangeAspect="1"/>
          </p:cNvPicPr>
          <p:nvPr/>
        </p:nvPicPr>
        <p:blipFill>
          <a:blip r:embed="rId5"/>
          <a:stretch>
            <a:fillRect/>
          </a:stretch>
        </p:blipFill>
        <p:spPr>
          <a:xfrm>
            <a:off x="6857345" y="2484800"/>
            <a:ext cx="2091032" cy="23227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5"/>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None/>
            </a:pPr>
            <a:r>
              <a:rPr lang="en-GB" sz="850" b="1">
                <a:solidFill>
                  <a:srgbClr val="3E3D3F"/>
                </a:solidFill>
              </a:rPr>
              <a:t>30 of 30: Showcase your Biggest Challenge</a:t>
            </a:r>
            <a:endParaRPr sz="850" b="1">
              <a:solidFill>
                <a:srgbClr val="3E3D3F"/>
              </a:solidFill>
            </a:endParaRPr>
          </a:p>
        </p:txBody>
      </p:sp>
      <p:sp>
        <p:nvSpPr>
          <p:cNvPr id="416" name="Google Shape;416;p55"/>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417" name="Google Shape;417;p55"/>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418" name="Google Shape;418;p55"/>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Biggest Challenge</a:t>
            </a:r>
            <a:endParaRPr sz="2400" b="1">
              <a:solidFill>
                <a:srgbClr val="3E3D3F"/>
              </a:solidFill>
            </a:endParaRPr>
          </a:p>
        </p:txBody>
      </p:sp>
      <p:sp>
        <p:nvSpPr>
          <p:cNvPr id="419" name="Google Shape;419;p55"/>
          <p:cNvSpPr txBox="1"/>
          <p:nvPr/>
        </p:nvSpPr>
        <p:spPr>
          <a:xfrm>
            <a:off x="123350" y="1175675"/>
            <a:ext cx="3150900" cy="17484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What was your biggest challenge or struggle with the project so far?</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If you overcame it, how did you do it?</a:t>
            </a:r>
            <a:endParaRPr sz="850">
              <a:solidFill>
                <a:srgbClr val="7F7F7F"/>
              </a:solidFill>
            </a:endParaRPr>
          </a:p>
        </p:txBody>
      </p:sp>
      <p:pic>
        <p:nvPicPr>
          <p:cNvPr id="2" name="Picture 1">
            <a:extLst>
              <a:ext uri="{FF2B5EF4-FFF2-40B4-BE49-F238E27FC236}">
                <a16:creationId xmlns:a16="http://schemas.microsoft.com/office/drawing/2014/main" id="{AD809DE4-B724-22B3-42DE-6F9F362F23C6}"/>
              </a:ext>
            </a:extLst>
          </p:cNvPr>
          <p:cNvPicPr>
            <a:picLocks noChangeAspect="1"/>
          </p:cNvPicPr>
          <p:nvPr/>
        </p:nvPicPr>
        <p:blipFill>
          <a:blip r:embed="rId3"/>
          <a:stretch>
            <a:fillRect/>
          </a:stretch>
        </p:blipFill>
        <p:spPr>
          <a:xfrm>
            <a:off x="756139" y="2147209"/>
            <a:ext cx="7772400" cy="25684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3 of 30: Showcase how your Files are Organized</a:t>
            </a:r>
            <a:endParaRPr sz="850" b="1">
              <a:solidFill>
                <a:srgbClr val="3E3D3F"/>
              </a:solidFill>
            </a:endParaRPr>
          </a:p>
        </p:txBody>
      </p:sp>
      <p:sp>
        <p:nvSpPr>
          <p:cNvPr id="130" name="Google Shape;130;p28"/>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131" name="Google Shape;131;p28"/>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132" name="Google Shape;132;p28"/>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Project File Structure</a:t>
            </a:r>
            <a:endParaRPr sz="2400" b="1">
              <a:solidFill>
                <a:srgbClr val="3E3D3F"/>
              </a:solidFill>
            </a:endParaRPr>
          </a:p>
        </p:txBody>
      </p:sp>
      <p:sp>
        <p:nvSpPr>
          <p:cNvPr id="133" name="Google Shape;133;p28"/>
          <p:cNvSpPr txBox="1"/>
          <p:nvPr/>
        </p:nvSpPr>
        <p:spPr>
          <a:xfrm>
            <a:off x="123350" y="1175675"/>
            <a:ext cx="3150900" cy="13962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Do you have an index.html at the root?</a:t>
            </a:r>
            <a:endParaRPr sz="850">
              <a:solidFill>
                <a:srgbClr val="7F7F7F"/>
              </a:solidFill>
            </a:endParaRPr>
          </a:p>
          <a:p>
            <a:pPr marL="914400" lvl="1" indent="-282575" algn="l" rtl="0">
              <a:lnSpc>
                <a:spcPct val="114000"/>
              </a:lnSpc>
              <a:spcBef>
                <a:spcPts val="0"/>
              </a:spcBef>
              <a:spcAft>
                <a:spcPts val="0"/>
              </a:spcAft>
              <a:buClr>
                <a:srgbClr val="7F7F7F"/>
              </a:buClr>
              <a:buSzPts val="850"/>
              <a:buAutoNum type="romanLcParenR"/>
            </a:pPr>
            <a:r>
              <a:rPr lang="en-GB" sz="850">
                <a:solidFill>
                  <a:srgbClr val="7F7F7F"/>
                </a:solidFill>
              </a:rPr>
              <a:t>If it isn’t at the root explain why.</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Do you have other HTML pages? Where?</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Do you have CSS files? Where?</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Where/how do you organize your assets?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What other files do you have, if any?</a:t>
            </a:r>
            <a:endParaRPr sz="850">
              <a:solidFill>
                <a:srgbClr val="7F7F7F"/>
              </a:solidFill>
            </a:endParaRPr>
          </a:p>
        </p:txBody>
      </p:sp>
      <p:pic>
        <p:nvPicPr>
          <p:cNvPr id="3" name="Picture 2">
            <a:extLst>
              <a:ext uri="{FF2B5EF4-FFF2-40B4-BE49-F238E27FC236}">
                <a16:creationId xmlns:a16="http://schemas.microsoft.com/office/drawing/2014/main" id="{5D6DA8B3-48D0-2775-4888-87DCE31D3460}"/>
              </a:ext>
            </a:extLst>
          </p:cNvPr>
          <p:cNvPicPr>
            <a:picLocks noChangeAspect="1"/>
          </p:cNvPicPr>
          <p:nvPr/>
        </p:nvPicPr>
        <p:blipFill>
          <a:blip r:embed="rId3"/>
          <a:stretch>
            <a:fillRect/>
          </a:stretch>
        </p:blipFill>
        <p:spPr>
          <a:xfrm>
            <a:off x="3025819" y="1266900"/>
            <a:ext cx="2676956" cy="1860811"/>
          </a:xfrm>
          <a:prstGeom prst="rect">
            <a:avLst/>
          </a:prstGeom>
        </p:spPr>
      </p:pic>
      <p:pic>
        <p:nvPicPr>
          <p:cNvPr id="4" name="Picture 3">
            <a:extLst>
              <a:ext uri="{FF2B5EF4-FFF2-40B4-BE49-F238E27FC236}">
                <a16:creationId xmlns:a16="http://schemas.microsoft.com/office/drawing/2014/main" id="{792741C4-A6DF-15EE-AF6B-1477F3A99D70}"/>
              </a:ext>
            </a:extLst>
          </p:cNvPr>
          <p:cNvPicPr>
            <a:picLocks noChangeAspect="1"/>
          </p:cNvPicPr>
          <p:nvPr/>
        </p:nvPicPr>
        <p:blipFill>
          <a:blip r:embed="rId4"/>
          <a:stretch>
            <a:fillRect/>
          </a:stretch>
        </p:blipFill>
        <p:spPr>
          <a:xfrm>
            <a:off x="3083167" y="3420442"/>
            <a:ext cx="2619607" cy="1153286"/>
          </a:xfrm>
          <a:prstGeom prst="rect">
            <a:avLst/>
          </a:prstGeom>
        </p:spPr>
      </p:pic>
      <p:pic>
        <p:nvPicPr>
          <p:cNvPr id="5" name="Picture 4">
            <a:extLst>
              <a:ext uri="{FF2B5EF4-FFF2-40B4-BE49-F238E27FC236}">
                <a16:creationId xmlns:a16="http://schemas.microsoft.com/office/drawing/2014/main" id="{8346F9AA-09C1-FCC0-956B-A74F9AE802D3}"/>
              </a:ext>
            </a:extLst>
          </p:cNvPr>
          <p:cNvPicPr>
            <a:picLocks noChangeAspect="1"/>
          </p:cNvPicPr>
          <p:nvPr/>
        </p:nvPicPr>
        <p:blipFill>
          <a:blip r:embed="rId5"/>
          <a:stretch>
            <a:fillRect/>
          </a:stretch>
        </p:blipFill>
        <p:spPr>
          <a:xfrm>
            <a:off x="5928288" y="1266900"/>
            <a:ext cx="2676956" cy="33068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9"/>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4 of 30: Showcase how you document with README file</a:t>
            </a:r>
            <a:endParaRPr sz="850" b="1">
              <a:solidFill>
                <a:srgbClr val="3E3D3F"/>
              </a:solidFill>
            </a:endParaRPr>
          </a:p>
        </p:txBody>
      </p:sp>
      <p:sp>
        <p:nvSpPr>
          <p:cNvPr id="140" name="Google Shape;140;p29"/>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141" name="Google Shape;141;p29"/>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142" name="Google Shape;142;p29"/>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README File</a:t>
            </a:r>
            <a:endParaRPr sz="2400" b="1">
              <a:solidFill>
                <a:srgbClr val="3E3D3F"/>
              </a:solidFill>
            </a:endParaRPr>
          </a:p>
        </p:txBody>
      </p:sp>
      <p:sp>
        <p:nvSpPr>
          <p:cNvPr id="143" name="Google Shape;143;p29"/>
          <p:cNvSpPr txBox="1"/>
          <p:nvPr/>
        </p:nvSpPr>
        <p:spPr>
          <a:xfrm>
            <a:off x="123350" y="1175675"/>
            <a:ext cx="3150900" cy="18333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Do you have a README.md file?</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Where is it in the project structure?</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What does it have?</a:t>
            </a:r>
            <a:endParaRPr sz="850">
              <a:solidFill>
                <a:srgbClr val="7F7F7F"/>
              </a:solidFill>
            </a:endParaRPr>
          </a:p>
          <a:p>
            <a:pPr marL="914400" lvl="1" indent="-282575" algn="l" rtl="0">
              <a:lnSpc>
                <a:spcPct val="114000"/>
              </a:lnSpc>
              <a:spcBef>
                <a:spcPts val="0"/>
              </a:spcBef>
              <a:spcAft>
                <a:spcPts val="0"/>
              </a:spcAft>
              <a:buClr>
                <a:srgbClr val="7F7F7F"/>
              </a:buClr>
              <a:buSzPts val="850"/>
              <a:buAutoNum type="romanLcParenR"/>
            </a:pPr>
            <a:r>
              <a:rPr lang="en-GB" sz="850">
                <a:solidFill>
                  <a:srgbClr val="7F7F7F"/>
                </a:solidFill>
              </a:rPr>
              <a:t>Does it describe the project well?</a:t>
            </a:r>
            <a:endParaRPr sz="850">
              <a:solidFill>
                <a:srgbClr val="7F7F7F"/>
              </a:solidFill>
            </a:endParaRPr>
          </a:p>
          <a:p>
            <a:pPr marL="914400" lvl="1" indent="-282575" algn="l" rtl="0">
              <a:lnSpc>
                <a:spcPct val="114000"/>
              </a:lnSpc>
              <a:spcBef>
                <a:spcPts val="0"/>
              </a:spcBef>
              <a:spcAft>
                <a:spcPts val="0"/>
              </a:spcAft>
              <a:buClr>
                <a:srgbClr val="7F7F7F"/>
              </a:buClr>
              <a:buSzPts val="850"/>
              <a:buAutoNum type="romanLcParenR"/>
            </a:pPr>
            <a:r>
              <a:rPr lang="en-GB" sz="850">
                <a:solidFill>
                  <a:srgbClr val="7F7F7F"/>
                </a:solidFill>
              </a:rPr>
              <a:t>Does it indicate who the author(s) and contributor(s) of the project are?</a:t>
            </a:r>
            <a:endParaRPr sz="850">
              <a:solidFill>
                <a:srgbClr val="7F7F7F"/>
              </a:solidFill>
            </a:endParaRPr>
          </a:p>
          <a:p>
            <a:pPr marL="914400" lvl="1" indent="-282575" algn="l" rtl="0">
              <a:lnSpc>
                <a:spcPct val="114000"/>
              </a:lnSpc>
              <a:spcBef>
                <a:spcPts val="0"/>
              </a:spcBef>
              <a:spcAft>
                <a:spcPts val="0"/>
              </a:spcAft>
              <a:buClr>
                <a:srgbClr val="7F7F7F"/>
              </a:buClr>
              <a:buSzPts val="850"/>
              <a:buAutoNum type="romanLcParenR"/>
            </a:pPr>
            <a:r>
              <a:rPr lang="en-GB" sz="850">
                <a:solidFill>
                  <a:srgbClr val="7F7F7F"/>
                </a:solidFill>
              </a:rPr>
              <a:t>If necessary, does it include instructions for how to use or navigate your web project?</a:t>
            </a:r>
            <a:endParaRPr sz="850">
              <a:solidFill>
                <a:srgbClr val="7F7F7F"/>
              </a:solidFill>
            </a:endParaRPr>
          </a:p>
          <a:p>
            <a:pPr marL="914400" lvl="1" indent="-282575" algn="l" rtl="0">
              <a:lnSpc>
                <a:spcPct val="114000"/>
              </a:lnSpc>
              <a:spcBef>
                <a:spcPts val="0"/>
              </a:spcBef>
              <a:spcAft>
                <a:spcPts val="0"/>
              </a:spcAft>
              <a:buClr>
                <a:srgbClr val="7F7F7F"/>
              </a:buClr>
              <a:buSzPts val="850"/>
              <a:buAutoNum type="romanLcParenR"/>
            </a:pPr>
            <a:r>
              <a:rPr lang="en-GB" sz="850">
                <a:solidFill>
                  <a:srgbClr val="7F7F7F"/>
                </a:solidFill>
              </a:rPr>
              <a:t>Is the README file formatted well?</a:t>
            </a:r>
            <a:endParaRPr sz="850">
              <a:solidFill>
                <a:srgbClr val="7F7F7F"/>
              </a:solidFill>
            </a:endParaRPr>
          </a:p>
        </p:txBody>
      </p:sp>
      <p:pic>
        <p:nvPicPr>
          <p:cNvPr id="5" name="Picture 4">
            <a:extLst>
              <a:ext uri="{FF2B5EF4-FFF2-40B4-BE49-F238E27FC236}">
                <a16:creationId xmlns:a16="http://schemas.microsoft.com/office/drawing/2014/main" id="{2BDAF1A8-057B-FCBE-8A3B-D6FD97BAE881}"/>
              </a:ext>
            </a:extLst>
          </p:cNvPr>
          <p:cNvPicPr>
            <a:picLocks noChangeAspect="1"/>
          </p:cNvPicPr>
          <p:nvPr/>
        </p:nvPicPr>
        <p:blipFill>
          <a:blip r:embed="rId3"/>
          <a:stretch>
            <a:fillRect/>
          </a:stretch>
        </p:blipFill>
        <p:spPr>
          <a:xfrm>
            <a:off x="3458817" y="1171450"/>
            <a:ext cx="4821166" cy="3636075"/>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056E8F9E-AE1F-8EF2-D12A-71E465E65EA2}"/>
              </a:ext>
            </a:extLst>
          </p:cNvPr>
          <p:cNvPicPr>
            <a:picLocks noChangeAspect="1"/>
          </p:cNvPicPr>
          <p:nvPr/>
        </p:nvPicPr>
        <p:blipFill>
          <a:blip r:embed="rId4"/>
          <a:stretch>
            <a:fillRect/>
          </a:stretch>
        </p:blipFill>
        <p:spPr>
          <a:xfrm>
            <a:off x="7208898" y="2759103"/>
            <a:ext cx="1645414" cy="13592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0"/>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5 of 30: Showcase how you use HTML5 boilerplate</a:t>
            </a:r>
            <a:endParaRPr sz="850" b="1">
              <a:solidFill>
                <a:srgbClr val="3E3D3F"/>
              </a:solidFill>
            </a:endParaRPr>
          </a:p>
        </p:txBody>
      </p:sp>
      <p:sp>
        <p:nvSpPr>
          <p:cNvPr id="150" name="Google Shape;150;p30"/>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151" name="Google Shape;151;p30"/>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152" name="Google Shape;152;p30"/>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HTML5 Boilerplate</a:t>
            </a:r>
            <a:endParaRPr sz="2400" b="1">
              <a:solidFill>
                <a:srgbClr val="3E3D3F"/>
              </a:solidFill>
            </a:endParaRPr>
          </a:p>
        </p:txBody>
      </p:sp>
      <p:sp>
        <p:nvSpPr>
          <p:cNvPr id="153" name="Google Shape;153;p30"/>
          <p:cNvSpPr txBox="1"/>
          <p:nvPr/>
        </p:nvSpPr>
        <p:spPr>
          <a:xfrm>
            <a:off x="123350" y="1175675"/>
            <a:ext cx="3150900" cy="18333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Does your html have:</a:t>
            </a:r>
            <a:endParaRPr sz="850">
              <a:solidFill>
                <a:srgbClr val="7F7F7F"/>
              </a:solidFill>
            </a:endParaRPr>
          </a:p>
          <a:p>
            <a:pPr marL="914400" lvl="1" indent="-282575" algn="l" rtl="0">
              <a:lnSpc>
                <a:spcPct val="114000"/>
              </a:lnSpc>
              <a:spcBef>
                <a:spcPts val="0"/>
              </a:spcBef>
              <a:spcAft>
                <a:spcPts val="0"/>
              </a:spcAft>
              <a:buClr>
                <a:srgbClr val="7F7F7F"/>
              </a:buClr>
              <a:buSzPts val="850"/>
              <a:buAutoNum type="romanLcParenR"/>
            </a:pPr>
            <a:r>
              <a:rPr lang="en-GB" sz="850">
                <a:solidFill>
                  <a:srgbClr val="7F7F7F"/>
                </a:solidFill>
              </a:rPr>
              <a:t>DOCTYPE</a:t>
            </a:r>
            <a:endParaRPr sz="850">
              <a:solidFill>
                <a:srgbClr val="7F7F7F"/>
              </a:solidFill>
            </a:endParaRPr>
          </a:p>
          <a:p>
            <a:pPr marL="914400" lvl="1" indent="-282575" algn="l" rtl="0">
              <a:lnSpc>
                <a:spcPct val="114000"/>
              </a:lnSpc>
              <a:spcBef>
                <a:spcPts val="0"/>
              </a:spcBef>
              <a:spcAft>
                <a:spcPts val="0"/>
              </a:spcAft>
              <a:buClr>
                <a:srgbClr val="7F7F7F"/>
              </a:buClr>
              <a:buSzPts val="850"/>
              <a:buAutoNum type="romanLcParenR"/>
            </a:pPr>
            <a:r>
              <a:rPr lang="en-GB" sz="850">
                <a:solidFill>
                  <a:srgbClr val="7F7F7F"/>
                </a:solidFill>
              </a:rPr>
              <a:t>lang attribute in &lt;html&gt;</a:t>
            </a:r>
            <a:endParaRPr sz="850">
              <a:solidFill>
                <a:srgbClr val="7F7F7F"/>
              </a:solidFill>
            </a:endParaRPr>
          </a:p>
          <a:p>
            <a:pPr marL="914400" lvl="1" indent="-282575" algn="l" rtl="0">
              <a:lnSpc>
                <a:spcPct val="114000"/>
              </a:lnSpc>
              <a:spcBef>
                <a:spcPts val="0"/>
              </a:spcBef>
              <a:spcAft>
                <a:spcPts val="0"/>
              </a:spcAft>
              <a:buClr>
                <a:srgbClr val="7F7F7F"/>
              </a:buClr>
              <a:buSzPts val="850"/>
              <a:buAutoNum type="romanLcParenR"/>
            </a:pPr>
            <a:r>
              <a:rPr lang="en-GB" sz="850">
                <a:solidFill>
                  <a:srgbClr val="7F7F7F"/>
                </a:solidFill>
              </a:rPr>
              <a:t>charset metadata</a:t>
            </a:r>
            <a:endParaRPr sz="850">
              <a:solidFill>
                <a:srgbClr val="7F7F7F"/>
              </a:solidFill>
            </a:endParaRPr>
          </a:p>
          <a:p>
            <a:pPr marL="914400" lvl="1" indent="-282575" algn="l" rtl="0">
              <a:lnSpc>
                <a:spcPct val="114000"/>
              </a:lnSpc>
              <a:spcBef>
                <a:spcPts val="0"/>
              </a:spcBef>
              <a:spcAft>
                <a:spcPts val="0"/>
              </a:spcAft>
              <a:buClr>
                <a:srgbClr val="7F7F7F"/>
              </a:buClr>
              <a:buSzPts val="850"/>
              <a:buAutoNum type="romanLcParenR"/>
            </a:pPr>
            <a:r>
              <a:rPr lang="en-GB" sz="850">
                <a:solidFill>
                  <a:srgbClr val="7F7F7F"/>
                </a:solidFill>
              </a:rPr>
              <a:t>viewport metadata</a:t>
            </a:r>
            <a:endParaRPr sz="850">
              <a:solidFill>
                <a:srgbClr val="7F7F7F"/>
              </a:solidFill>
            </a:endParaRPr>
          </a:p>
          <a:p>
            <a:pPr marL="914400" lvl="1" indent="-282575" algn="l" rtl="0">
              <a:lnSpc>
                <a:spcPct val="114000"/>
              </a:lnSpc>
              <a:spcBef>
                <a:spcPts val="0"/>
              </a:spcBef>
              <a:spcAft>
                <a:spcPts val="0"/>
              </a:spcAft>
              <a:buClr>
                <a:srgbClr val="7F7F7F"/>
              </a:buClr>
              <a:buSzPts val="850"/>
              <a:buAutoNum type="romanLcParenR"/>
            </a:pPr>
            <a:r>
              <a:rPr lang="en-GB" sz="850">
                <a:solidFill>
                  <a:srgbClr val="7F7F7F"/>
                </a:solidFill>
              </a:rPr>
              <a:t>page title</a:t>
            </a:r>
            <a:endParaRPr sz="850">
              <a:solidFill>
                <a:srgbClr val="7F7F7F"/>
              </a:solidFill>
            </a:endParaRPr>
          </a:p>
        </p:txBody>
      </p:sp>
      <p:pic>
        <p:nvPicPr>
          <p:cNvPr id="6" name="Picture 5">
            <a:extLst>
              <a:ext uri="{FF2B5EF4-FFF2-40B4-BE49-F238E27FC236}">
                <a16:creationId xmlns:a16="http://schemas.microsoft.com/office/drawing/2014/main" id="{F868274A-1EF2-4708-363D-5C579CC63ED9}"/>
              </a:ext>
            </a:extLst>
          </p:cNvPr>
          <p:cNvPicPr>
            <a:picLocks noChangeAspect="1"/>
          </p:cNvPicPr>
          <p:nvPr/>
        </p:nvPicPr>
        <p:blipFill>
          <a:blip r:embed="rId3"/>
          <a:stretch>
            <a:fillRect/>
          </a:stretch>
        </p:blipFill>
        <p:spPr>
          <a:xfrm>
            <a:off x="2893950" y="1183625"/>
            <a:ext cx="3510622" cy="1670893"/>
          </a:xfrm>
          <a:prstGeom prst="rect">
            <a:avLst/>
          </a:prstGeom>
        </p:spPr>
      </p:pic>
      <p:pic>
        <p:nvPicPr>
          <p:cNvPr id="8" name="Picture 7">
            <a:extLst>
              <a:ext uri="{FF2B5EF4-FFF2-40B4-BE49-F238E27FC236}">
                <a16:creationId xmlns:a16="http://schemas.microsoft.com/office/drawing/2014/main" id="{8D62326B-6AE3-809D-9465-ED8487A84163}"/>
              </a:ext>
            </a:extLst>
          </p:cNvPr>
          <p:cNvPicPr>
            <a:picLocks noChangeAspect="1"/>
          </p:cNvPicPr>
          <p:nvPr/>
        </p:nvPicPr>
        <p:blipFill>
          <a:blip r:embed="rId4"/>
          <a:stretch>
            <a:fillRect/>
          </a:stretch>
        </p:blipFill>
        <p:spPr>
          <a:xfrm>
            <a:off x="2893950" y="3718807"/>
            <a:ext cx="4823364" cy="1205841"/>
          </a:xfrm>
          <a:prstGeom prst="rect">
            <a:avLst/>
          </a:prstGeom>
        </p:spPr>
      </p:pic>
      <p:pic>
        <p:nvPicPr>
          <p:cNvPr id="7" name="Picture 6">
            <a:extLst>
              <a:ext uri="{FF2B5EF4-FFF2-40B4-BE49-F238E27FC236}">
                <a16:creationId xmlns:a16="http://schemas.microsoft.com/office/drawing/2014/main" id="{F91253BF-047F-9AFD-E8CC-37DBF5A82506}"/>
              </a:ext>
            </a:extLst>
          </p:cNvPr>
          <p:cNvPicPr>
            <a:picLocks noChangeAspect="1"/>
          </p:cNvPicPr>
          <p:nvPr/>
        </p:nvPicPr>
        <p:blipFill>
          <a:blip r:embed="rId5"/>
          <a:stretch>
            <a:fillRect/>
          </a:stretch>
        </p:blipFill>
        <p:spPr>
          <a:xfrm>
            <a:off x="4752788" y="2649462"/>
            <a:ext cx="4267862" cy="12058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1"/>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6 of 30: Showcase landing page navigation</a:t>
            </a:r>
            <a:endParaRPr sz="850" b="1">
              <a:solidFill>
                <a:srgbClr val="3E3D3F"/>
              </a:solidFill>
            </a:endParaRPr>
          </a:p>
        </p:txBody>
      </p:sp>
      <p:sp>
        <p:nvSpPr>
          <p:cNvPr id="160" name="Google Shape;160;p31"/>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161" name="Google Shape;161;p31"/>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162" name="Google Shape;162;p31"/>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dirty="0">
                <a:solidFill>
                  <a:srgbClr val="3E3D3F"/>
                </a:solidFill>
              </a:rPr>
              <a:t>Landing Page Navigation</a:t>
            </a:r>
            <a:endParaRPr sz="2400" b="1" dirty="0">
              <a:solidFill>
                <a:srgbClr val="3E3D3F"/>
              </a:solidFill>
            </a:endParaRPr>
          </a:p>
        </p:txBody>
      </p:sp>
      <p:sp>
        <p:nvSpPr>
          <p:cNvPr id="163" name="Google Shape;163;p31"/>
          <p:cNvSpPr txBox="1"/>
          <p:nvPr/>
        </p:nvSpPr>
        <p:spPr>
          <a:xfrm>
            <a:off x="123350" y="1175675"/>
            <a:ext cx="3150900" cy="18333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dirty="0">
                <a:solidFill>
                  <a:srgbClr val="7F7F7F"/>
                </a:solidFill>
              </a:rPr>
              <a:t>Answer these questions:</a:t>
            </a:r>
            <a:endParaRPr sz="850" dirty="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dirty="0">
                <a:solidFill>
                  <a:srgbClr val="7F7F7F"/>
                </a:solidFill>
              </a:rPr>
              <a:t>Which page is the one that browsers will load initially?</a:t>
            </a:r>
            <a:endParaRPr sz="850" dirty="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dirty="0">
                <a:solidFill>
                  <a:srgbClr val="7F7F7F"/>
                </a:solidFill>
              </a:rPr>
              <a:t>How do you handle navigation to other parts of the landing page, and/or to other pages in the website? </a:t>
            </a:r>
            <a:endParaRPr sz="850" dirty="0">
              <a:solidFill>
                <a:srgbClr val="7F7F7F"/>
              </a:solidFill>
            </a:endParaRPr>
          </a:p>
        </p:txBody>
      </p:sp>
      <p:pic>
        <p:nvPicPr>
          <p:cNvPr id="3" name="Picture 2">
            <a:extLst>
              <a:ext uri="{FF2B5EF4-FFF2-40B4-BE49-F238E27FC236}">
                <a16:creationId xmlns:a16="http://schemas.microsoft.com/office/drawing/2014/main" id="{82B2122D-392E-9988-6E26-E96E97B03520}"/>
              </a:ext>
            </a:extLst>
          </p:cNvPr>
          <p:cNvPicPr>
            <a:picLocks noChangeAspect="1"/>
          </p:cNvPicPr>
          <p:nvPr/>
        </p:nvPicPr>
        <p:blipFill>
          <a:blip r:embed="rId3"/>
          <a:stretch>
            <a:fillRect/>
          </a:stretch>
        </p:blipFill>
        <p:spPr>
          <a:xfrm>
            <a:off x="123350" y="2488664"/>
            <a:ext cx="3096078" cy="611571"/>
          </a:xfrm>
          <a:prstGeom prst="rect">
            <a:avLst/>
          </a:prstGeom>
        </p:spPr>
      </p:pic>
      <p:sp>
        <p:nvSpPr>
          <p:cNvPr id="5" name="TextBox 4">
            <a:extLst>
              <a:ext uri="{FF2B5EF4-FFF2-40B4-BE49-F238E27FC236}">
                <a16:creationId xmlns:a16="http://schemas.microsoft.com/office/drawing/2014/main" id="{EC5FC448-75B0-69E3-7E5E-D7286667716C}"/>
              </a:ext>
            </a:extLst>
          </p:cNvPr>
          <p:cNvSpPr txBox="1"/>
          <p:nvPr/>
        </p:nvSpPr>
        <p:spPr>
          <a:xfrm>
            <a:off x="3246839" y="1933627"/>
            <a:ext cx="4572000" cy="317395"/>
          </a:xfrm>
          <a:prstGeom prst="rect">
            <a:avLst/>
          </a:prstGeom>
          <a:noFill/>
        </p:spPr>
        <p:txBody>
          <a:bodyPr wrap="square">
            <a:spAutoFit/>
          </a:bodyPr>
          <a:lstStyle/>
          <a:p>
            <a:pPr marL="0" marR="0" lvl="0" indent="0" algn="l" rtl="0">
              <a:lnSpc>
                <a:spcPct val="114000"/>
              </a:lnSpc>
              <a:spcBef>
                <a:spcPts val="0"/>
              </a:spcBef>
              <a:spcAft>
                <a:spcPts val="0"/>
              </a:spcAft>
              <a:buNone/>
            </a:pPr>
            <a:r>
              <a:rPr lang="en-GB" dirty="0">
                <a:solidFill>
                  <a:srgbClr val="7F7F7F"/>
                </a:solidFill>
              </a:rPr>
              <a:t>Load initially: </a:t>
            </a:r>
            <a:r>
              <a:rPr lang="en-GB" dirty="0" err="1">
                <a:solidFill>
                  <a:srgbClr val="7F7F7F"/>
                </a:solidFill>
              </a:rPr>
              <a:t>index.html</a:t>
            </a:r>
            <a:endParaRPr lang="en-GB" sz="1400" dirty="0">
              <a:solidFill>
                <a:srgbClr val="7F7F7F"/>
              </a:solidFill>
            </a:endParaRPr>
          </a:p>
        </p:txBody>
      </p:sp>
      <p:pic>
        <p:nvPicPr>
          <p:cNvPr id="8" name="Picture 7">
            <a:extLst>
              <a:ext uri="{FF2B5EF4-FFF2-40B4-BE49-F238E27FC236}">
                <a16:creationId xmlns:a16="http://schemas.microsoft.com/office/drawing/2014/main" id="{9EA61FCA-D080-4B7E-A949-F4BCDF37A822}"/>
              </a:ext>
            </a:extLst>
          </p:cNvPr>
          <p:cNvPicPr>
            <a:picLocks noChangeAspect="1"/>
          </p:cNvPicPr>
          <p:nvPr/>
        </p:nvPicPr>
        <p:blipFill>
          <a:blip r:embed="rId4"/>
          <a:stretch>
            <a:fillRect/>
          </a:stretch>
        </p:blipFill>
        <p:spPr>
          <a:xfrm>
            <a:off x="3274249" y="2260077"/>
            <a:ext cx="5638755" cy="17077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2"/>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7 of 30: Showcase navigation between pages</a:t>
            </a:r>
            <a:endParaRPr sz="850" b="1">
              <a:solidFill>
                <a:srgbClr val="3E3D3F"/>
              </a:solidFill>
            </a:endParaRPr>
          </a:p>
        </p:txBody>
      </p:sp>
      <p:sp>
        <p:nvSpPr>
          <p:cNvPr id="171" name="Google Shape;171;p32"/>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172" name="Google Shape;172;p32"/>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173" name="Google Shape;173;p32"/>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Multi-Page Navigation</a:t>
            </a:r>
            <a:endParaRPr sz="2400" b="1">
              <a:solidFill>
                <a:srgbClr val="3E3D3F"/>
              </a:solidFill>
            </a:endParaRPr>
          </a:p>
        </p:txBody>
      </p:sp>
      <p:sp>
        <p:nvSpPr>
          <p:cNvPr id="174" name="Google Shape;174;p32"/>
          <p:cNvSpPr txBox="1"/>
          <p:nvPr/>
        </p:nvSpPr>
        <p:spPr>
          <a:xfrm>
            <a:off x="123350" y="1175675"/>
            <a:ext cx="3150900" cy="18333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How do you handle navigation from other pages back to the home page?</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How do you handle navigation between pages (back-and-forth) in general? </a:t>
            </a:r>
            <a:endParaRPr sz="850">
              <a:solidFill>
                <a:srgbClr val="7F7F7F"/>
              </a:solidFill>
            </a:endParaRPr>
          </a:p>
        </p:txBody>
      </p:sp>
      <p:pic>
        <p:nvPicPr>
          <p:cNvPr id="4" name="Picture 3">
            <a:extLst>
              <a:ext uri="{FF2B5EF4-FFF2-40B4-BE49-F238E27FC236}">
                <a16:creationId xmlns:a16="http://schemas.microsoft.com/office/drawing/2014/main" id="{EEFB8058-B10B-050B-0E35-7645DA43592E}"/>
              </a:ext>
            </a:extLst>
          </p:cNvPr>
          <p:cNvPicPr>
            <a:picLocks noChangeAspect="1"/>
          </p:cNvPicPr>
          <p:nvPr/>
        </p:nvPicPr>
        <p:blipFill>
          <a:blip r:embed="rId3"/>
          <a:stretch>
            <a:fillRect/>
          </a:stretch>
        </p:blipFill>
        <p:spPr>
          <a:xfrm>
            <a:off x="3274248" y="1155908"/>
            <a:ext cx="3412797" cy="727957"/>
          </a:xfrm>
          <a:prstGeom prst="rect">
            <a:avLst/>
          </a:prstGeom>
        </p:spPr>
      </p:pic>
      <p:pic>
        <p:nvPicPr>
          <p:cNvPr id="6" name="Picture 5">
            <a:extLst>
              <a:ext uri="{FF2B5EF4-FFF2-40B4-BE49-F238E27FC236}">
                <a16:creationId xmlns:a16="http://schemas.microsoft.com/office/drawing/2014/main" id="{9384FD4B-9CAD-ED5E-FFA8-F89E4AE7E858}"/>
              </a:ext>
            </a:extLst>
          </p:cNvPr>
          <p:cNvPicPr>
            <a:picLocks noChangeAspect="1"/>
          </p:cNvPicPr>
          <p:nvPr/>
        </p:nvPicPr>
        <p:blipFill>
          <a:blip r:embed="rId4"/>
          <a:stretch>
            <a:fillRect/>
          </a:stretch>
        </p:blipFill>
        <p:spPr>
          <a:xfrm>
            <a:off x="150999" y="3165990"/>
            <a:ext cx="3095602" cy="611477"/>
          </a:xfrm>
          <a:prstGeom prst="rect">
            <a:avLst/>
          </a:prstGeom>
        </p:spPr>
      </p:pic>
      <p:pic>
        <p:nvPicPr>
          <p:cNvPr id="8" name="Picture 7">
            <a:extLst>
              <a:ext uri="{FF2B5EF4-FFF2-40B4-BE49-F238E27FC236}">
                <a16:creationId xmlns:a16="http://schemas.microsoft.com/office/drawing/2014/main" id="{15A91B09-762C-F227-CF03-90716B0E0596}"/>
              </a:ext>
            </a:extLst>
          </p:cNvPr>
          <p:cNvPicPr>
            <a:picLocks noChangeAspect="1"/>
          </p:cNvPicPr>
          <p:nvPr/>
        </p:nvPicPr>
        <p:blipFill>
          <a:blip r:embed="rId5"/>
          <a:stretch>
            <a:fillRect/>
          </a:stretch>
        </p:blipFill>
        <p:spPr>
          <a:xfrm>
            <a:off x="5178953" y="3087038"/>
            <a:ext cx="3227846" cy="727957"/>
          </a:xfrm>
          <a:prstGeom prst="rect">
            <a:avLst/>
          </a:prstGeom>
        </p:spPr>
      </p:pic>
      <p:pic>
        <p:nvPicPr>
          <p:cNvPr id="9" name="Picture 8">
            <a:extLst>
              <a:ext uri="{FF2B5EF4-FFF2-40B4-BE49-F238E27FC236}">
                <a16:creationId xmlns:a16="http://schemas.microsoft.com/office/drawing/2014/main" id="{D6A862C4-D6C4-71C8-5DD5-AAA8553F84C4}"/>
              </a:ext>
            </a:extLst>
          </p:cNvPr>
          <p:cNvPicPr>
            <a:picLocks noChangeAspect="1"/>
          </p:cNvPicPr>
          <p:nvPr/>
        </p:nvPicPr>
        <p:blipFill>
          <a:blip r:embed="rId6"/>
          <a:stretch>
            <a:fillRect/>
          </a:stretch>
        </p:blipFill>
        <p:spPr>
          <a:xfrm>
            <a:off x="5178953" y="3777467"/>
            <a:ext cx="3227846" cy="1030058"/>
          </a:xfrm>
          <a:prstGeom prst="rect">
            <a:avLst/>
          </a:prstGeom>
        </p:spPr>
      </p:pic>
      <p:pic>
        <p:nvPicPr>
          <p:cNvPr id="10" name="Picture 9">
            <a:extLst>
              <a:ext uri="{FF2B5EF4-FFF2-40B4-BE49-F238E27FC236}">
                <a16:creationId xmlns:a16="http://schemas.microsoft.com/office/drawing/2014/main" id="{74675865-91D9-28F5-133B-84C0451DB5DE}"/>
              </a:ext>
            </a:extLst>
          </p:cNvPr>
          <p:cNvPicPr>
            <a:picLocks noChangeAspect="1"/>
          </p:cNvPicPr>
          <p:nvPr/>
        </p:nvPicPr>
        <p:blipFill>
          <a:blip r:embed="rId7"/>
          <a:stretch>
            <a:fillRect/>
          </a:stretch>
        </p:blipFill>
        <p:spPr>
          <a:xfrm>
            <a:off x="3274248" y="1864125"/>
            <a:ext cx="3412797" cy="11645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3"/>
          <p:cNvSpPr txBox="1"/>
          <p:nvPr/>
        </p:nvSpPr>
        <p:spPr>
          <a:xfrm>
            <a:off x="123350" y="940450"/>
            <a:ext cx="3150900" cy="231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chemeClr val="dk1"/>
              </a:buClr>
              <a:buSzPts val="1100"/>
              <a:buFont typeface="Arial"/>
              <a:buNone/>
            </a:pPr>
            <a:r>
              <a:rPr lang="en-GB" sz="850" b="1">
                <a:solidFill>
                  <a:srgbClr val="3E3D3F"/>
                </a:solidFill>
              </a:rPr>
              <a:t>8 of 30: Showcase HTML structure</a:t>
            </a:r>
            <a:endParaRPr sz="850" b="1">
              <a:solidFill>
                <a:srgbClr val="3E3D3F"/>
              </a:solidFill>
            </a:endParaRPr>
          </a:p>
        </p:txBody>
      </p:sp>
      <p:sp>
        <p:nvSpPr>
          <p:cNvPr id="181" name="Google Shape;181;p33"/>
          <p:cNvSpPr txBox="1"/>
          <p:nvPr/>
        </p:nvSpPr>
        <p:spPr>
          <a:xfrm>
            <a:off x="1820000" y="335975"/>
            <a:ext cx="5507100" cy="326400"/>
          </a:xfrm>
          <a:prstGeom prst="rect">
            <a:avLst/>
          </a:prstGeom>
          <a:noFill/>
          <a:ln>
            <a:noFill/>
          </a:ln>
        </p:spPr>
        <p:txBody>
          <a:bodyPr spcFirstLastPara="1" wrap="square" lIns="91425" tIns="45700" rIns="91425" bIns="45700" anchor="t" anchorCtr="0">
            <a:noAutofit/>
          </a:bodyPr>
          <a:lstStyle/>
          <a:p>
            <a:pPr lvl="0" algn="ctr">
              <a:lnSpc>
                <a:spcPct val="114000"/>
              </a:lnSpc>
            </a:pPr>
            <a:r>
              <a:rPr lang="en-CA" b="1" dirty="0">
                <a:solidFill>
                  <a:srgbClr val="04488E"/>
                </a:solidFill>
              </a:rPr>
              <a:t>Gustavo Rios - Chef Portfolio</a:t>
            </a:r>
          </a:p>
        </p:txBody>
      </p:sp>
      <p:sp>
        <p:nvSpPr>
          <p:cNvPr id="182" name="Google Shape;182;p33"/>
          <p:cNvSpPr txBox="1"/>
          <p:nvPr/>
        </p:nvSpPr>
        <p:spPr>
          <a:xfrm>
            <a:off x="1820000" y="112125"/>
            <a:ext cx="5507100" cy="223800"/>
          </a:xfrm>
          <a:prstGeom prst="rect">
            <a:avLst/>
          </a:prstGeom>
          <a:noFill/>
          <a:ln>
            <a:noFill/>
          </a:ln>
        </p:spPr>
        <p:txBody>
          <a:bodyPr spcFirstLastPara="1" wrap="square" lIns="91425" tIns="45700" rIns="91425" bIns="45700" anchor="t" anchorCtr="0">
            <a:noAutofit/>
          </a:bodyPr>
          <a:lstStyle/>
          <a:p>
            <a:pPr marL="0" lvl="0" indent="0" algn="ctr" rtl="0">
              <a:lnSpc>
                <a:spcPct val="114000"/>
              </a:lnSpc>
              <a:spcBef>
                <a:spcPts val="0"/>
              </a:spcBef>
              <a:spcAft>
                <a:spcPts val="0"/>
              </a:spcAft>
              <a:buNone/>
            </a:pPr>
            <a:r>
              <a:rPr lang="en-GB" sz="1200">
                <a:solidFill>
                  <a:srgbClr val="3E3D3F"/>
                </a:solidFill>
              </a:rPr>
              <a:t>Static Website - Final Project</a:t>
            </a:r>
            <a:endParaRPr sz="1200">
              <a:solidFill>
                <a:srgbClr val="3E3D3F"/>
              </a:solidFill>
            </a:endParaRPr>
          </a:p>
        </p:txBody>
      </p:sp>
      <p:sp>
        <p:nvSpPr>
          <p:cNvPr id="183" name="Google Shape;183;p33"/>
          <p:cNvSpPr txBox="1"/>
          <p:nvPr/>
        </p:nvSpPr>
        <p:spPr>
          <a:xfrm>
            <a:off x="1820000" y="717200"/>
            <a:ext cx="5507100" cy="411600"/>
          </a:xfrm>
          <a:prstGeom prst="rect">
            <a:avLst/>
          </a:prstGeom>
          <a:noFill/>
          <a:ln>
            <a:noFill/>
          </a:ln>
        </p:spPr>
        <p:txBody>
          <a:bodyPr spcFirstLastPara="1" wrap="square" lIns="91425" tIns="45700" rIns="91425" bIns="45700" anchor="t" anchorCtr="0">
            <a:noAutofit/>
          </a:bodyPr>
          <a:lstStyle/>
          <a:p>
            <a:pPr marL="0" marR="0" lvl="0" indent="0" algn="ctr" rtl="0">
              <a:lnSpc>
                <a:spcPct val="114000"/>
              </a:lnSpc>
              <a:spcBef>
                <a:spcPts val="0"/>
              </a:spcBef>
              <a:spcAft>
                <a:spcPts val="0"/>
              </a:spcAft>
              <a:buNone/>
            </a:pPr>
            <a:r>
              <a:rPr lang="en-GB" sz="2400" b="1">
                <a:solidFill>
                  <a:srgbClr val="3E3D3F"/>
                </a:solidFill>
              </a:rPr>
              <a:t>General HTML Structure &amp; Format</a:t>
            </a:r>
            <a:endParaRPr sz="2400" b="1">
              <a:solidFill>
                <a:srgbClr val="3E3D3F"/>
              </a:solidFill>
            </a:endParaRPr>
          </a:p>
        </p:txBody>
      </p:sp>
      <p:sp>
        <p:nvSpPr>
          <p:cNvPr id="184" name="Google Shape;184;p33"/>
          <p:cNvSpPr txBox="1"/>
          <p:nvPr/>
        </p:nvSpPr>
        <p:spPr>
          <a:xfrm>
            <a:off x="123350" y="1175675"/>
            <a:ext cx="3150900" cy="2967000"/>
          </a:xfrm>
          <a:prstGeom prst="rect">
            <a:avLst/>
          </a:prstGeom>
          <a:noFill/>
          <a:ln>
            <a:noFill/>
          </a:ln>
        </p:spPr>
        <p:txBody>
          <a:bodyPr spcFirstLastPara="1" wrap="square" lIns="91425" tIns="45700" rIns="91425" bIns="45700" anchor="t" anchorCtr="0">
            <a:normAutofit/>
          </a:bodyPr>
          <a:lstStyle/>
          <a:p>
            <a:pPr marL="0" marR="0" lvl="0" indent="0" algn="l" rtl="0">
              <a:lnSpc>
                <a:spcPct val="114000"/>
              </a:lnSpc>
              <a:spcBef>
                <a:spcPts val="0"/>
              </a:spcBef>
              <a:spcAft>
                <a:spcPts val="0"/>
              </a:spcAft>
              <a:buNone/>
            </a:pPr>
            <a:r>
              <a:rPr lang="en-GB" sz="850">
                <a:solidFill>
                  <a:srgbClr val="7F7F7F"/>
                </a:solidFill>
              </a:rPr>
              <a:t>Answer these questions: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How are your HTML elements nested?</a:t>
            </a:r>
            <a:endParaRPr sz="850">
              <a:solidFill>
                <a:srgbClr val="7F7F7F"/>
              </a:solidFill>
            </a:endParaRPr>
          </a:p>
          <a:p>
            <a:pPr marL="914400" lvl="1" indent="-282575" algn="l" rtl="0">
              <a:lnSpc>
                <a:spcPct val="114000"/>
              </a:lnSpc>
              <a:spcBef>
                <a:spcPts val="0"/>
              </a:spcBef>
              <a:spcAft>
                <a:spcPts val="0"/>
              </a:spcAft>
              <a:buClr>
                <a:srgbClr val="7F7F7F"/>
              </a:buClr>
              <a:buSzPts val="850"/>
              <a:buAutoNum type="romanLcParenR"/>
            </a:pPr>
            <a:r>
              <a:rPr lang="en-GB" sz="850">
                <a:solidFill>
                  <a:srgbClr val="7F7F7F"/>
                </a:solidFill>
              </a:rPr>
              <a:t>Do you have a &lt;header&gt; section?</a:t>
            </a:r>
            <a:endParaRPr sz="850">
              <a:solidFill>
                <a:srgbClr val="7F7F7F"/>
              </a:solidFill>
            </a:endParaRPr>
          </a:p>
          <a:p>
            <a:pPr marL="914400" lvl="1" indent="-282575" algn="l" rtl="0">
              <a:lnSpc>
                <a:spcPct val="114000"/>
              </a:lnSpc>
              <a:spcBef>
                <a:spcPts val="0"/>
              </a:spcBef>
              <a:spcAft>
                <a:spcPts val="0"/>
              </a:spcAft>
              <a:buClr>
                <a:srgbClr val="7F7F7F"/>
              </a:buClr>
              <a:buSzPts val="850"/>
              <a:buAutoNum type="romanLcParenR"/>
            </a:pPr>
            <a:r>
              <a:rPr lang="en-GB" sz="850">
                <a:solidFill>
                  <a:srgbClr val="7F7F7F"/>
                </a:solidFill>
              </a:rPr>
              <a:t>If so, what is in it? If your &lt;nav&gt; is not in it explain why.</a:t>
            </a:r>
            <a:endParaRPr sz="850">
              <a:solidFill>
                <a:srgbClr val="7F7F7F"/>
              </a:solidFill>
            </a:endParaRPr>
          </a:p>
          <a:p>
            <a:pPr marL="914400" lvl="1" indent="-282575" algn="l" rtl="0">
              <a:lnSpc>
                <a:spcPct val="114000"/>
              </a:lnSpc>
              <a:spcBef>
                <a:spcPts val="0"/>
              </a:spcBef>
              <a:spcAft>
                <a:spcPts val="0"/>
              </a:spcAft>
              <a:buClr>
                <a:srgbClr val="7F7F7F"/>
              </a:buClr>
              <a:buSzPts val="850"/>
              <a:buAutoNum type="romanLcParenR"/>
            </a:pPr>
            <a:r>
              <a:rPr lang="en-GB" sz="850">
                <a:solidFill>
                  <a:srgbClr val="7F7F7F"/>
                </a:solidFill>
              </a:rPr>
              <a:t>Do you have a &lt;main&gt; section? </a:t>
            </a:r>
            <a:endParaRPr sz="850">
              <a:solidFill>
                <a:srgbClr val="7F7F7F"/>
              </a:solidFill>
            </a:endParaRPr>
          </a:p>
          <a:p>
            <a:pPr marL="914400" lvl="1" indent="-282575" algn="l" rtl="0">
              <a:lnSpc>
                <a:spcPct val="114000"/>
              </a:lnSpc>
              <a:spcBef>
                <a:spcPts val="0"/>
              </a:spcBef>
              <a:spcAft>
                <a:spcPts val="0"/>
              </a:spcAft>
              <a:buClr>
                <a:srgbClr val="7F7F7F"/>
              </a:buClr>
              <a:buSzPts val="850"/>
              <a:buAutoNum type="romanLcParenR"/>
            </a:pPr>
            <a:r>
              <a:rPr lang="en-GB" sz="850">
                <a:solidFill>
                  <a:srgbClr val="7F7F7F"/>
                </a:solidFill>
              </a:rPr>
              <a:t>If so, what is in it? If not, explain why.</a:t>
            </a:r>
            <a:endParaRPr sz="850">
              <a:solidFill>
                <a:srgbClr val="7F7F7F"/>
              </a:solidFill>
            </a:endParaRPr>
          </a:p>
          <a:p>
            <a:pPr marL="914400" lvl="1" indent="-282575" algn="l" rtl="0">
              <a:lnSpc>
                <a:spcPct val="114000"/>
              </a:lnSpc>
              <a:spcBef>
                <a:spcPts val="0"/>
              </a:spcBef>
              <a:spcAft>
                <a:spcPts val="0"/>
              </a:spcAft>
              <a:buClr>
                <a:srgbClr val="7F7F7F"/>
              </a:buClr>
              <a:buSzPts val="850"/>
              <a:buAutoNum type="romanLcParenR"/>
            </a:pPr>
            <a:r>
              <a:rPr lang="en-GB" sz="850">
                <a:solidFill>
                  <a:srgbClr val="7F7F7F"/>
                </a:solidFill>
              </a:rPr>
              <a:t>Do you have other &lt;sections&gt;? Which?</a:t>
            </a:r>
            <a:endParaRPr sz="850">
              <a:solidFill>
                <a:srgbClr val="7F7F7F"/>
              </a:solidFill>
            </a:endParaRPr>
          </a:p>
          <a:p>
            <a:pPr marL="914400" lvl="1" indent="-282575" algn="l" rtl="0">
              <a:lnSpc>
                <a:spcPct val="114000"/>
              </a:lnSpc>
              <a:spcBef>
                <a:spcPts val="0"/>
              </a:spcBef>
              <a:spcAft>
                <a:spcPts val="0"/>
              </a:spcAft>
              <a:buClr>
                <a:srgbClr val="7F7F7F"/>
              </a:buClr>
              <a:buSzPts val="850"/>
              <a:buAutoNum type="romanLcParenR"/>
            </a:pPr>
            <a:r>
              <a:rPr lang="en-GB" sz="850">
                <a:solidFill>
                  <a:srgbClr val="7F7F7F"/>
                </a:solidFill>
              </a:rPr>
              <a:t>Do you have a &lt;footer&gt;?</a:t>
            </a:r>
            <a:endParaRPr sz="850">
              <a:solidFill>
                <a:srgbClr val="7F7F7F"/>
              </a:solidFill>
            </a:endParaRPr>
          </a:p>
          <a:p>
            <a:pPr marL="914400" lvl="1" indent="-282575" algn="l" rtl="0">
              <a:lnSpc>
                <a:spcPct val="114000"/>
              </a:lnSpc>
              <a:spcBef>
                <a:spcPts val="0"/>
              </a:spcBef>
              <a:spcAft>
                <a:spcPts val="0"/>
              </a:spcAft>
              <a:buClr>
                <a:srgbClr val="7F7F7F"/>
              </a:buClr>
              <a:buSzPts val="850"/>
              <a:buAutoNum type="romanLcParenR"/>
            </a:pPr>
            <a:r>
              <a:rPr lang="en-GB" sz="850">
                <a:solidFill>
                  <a:srgbClr val="7F7F7F"/>
                </a:solidFill>
              </a:rPr>
              <a:t>Do you have other section elements?</a:t>
            </a:r>
            <a:endParaRPr sz="850">
              <a:solidFill>
                <a:srgbClr val="7F7F7F"/>
              </a:solidFill>
            </a:endParaRPr>
          </a:p>
          <a:p>
            <a:pPr marL="457200" lvl="0" indent="-282575" algn="l" rtl="0">
              <a:lnSpc>
                <a:spcPct val="114000"/>
              </a:lnSpc>
              <a:spcBef>
                <a:spcPts val="0"/>
              </a:spcBef>
              <a:spcAft>
                <a:spcPts val="0"/>
              </a:spcAft>
              <a:buClr>
                <a:srgbClr val="7F7F7F"/>
              </a:buClr>
              <a:buSzPts val="850"/>
              <a:buAutoNum type="alphaLcParenR"/>
            </a:pPr>
            <a:r>
              <a:rPr lang="en-GB" sz="850">
                <a:solidFill>
                  <a:srgbClr val="7F7F7F"/>
                </a:solidFill>
              </a:rPr>
              <a:t>Ensure there are no noticeable issues with how your HTML is structured and formatted.</a:t>
            </a:r>
            <a:endParaRPr sz="850">
              <a:solidFill>
                <a:srgbClr val="7F7F7F"/>
              </a:solidFill>
            </a:endParaRPr>
          </a:p>
        </p:txBody>
      </p:sp>
      <p:pic>
        <p:nvPicPr>
          <p:cNvPr id="4" name="Picture 3" descr="A computer screen shot of a program&#10;&#10;AI-generated content may be incorrect.">
            <a:extLst>
              <a:ext uri="{FF2B5EF4-FFF2-40B4-BE49-F238E27FC236}">
                <a16:creationId xmlns:a16="http://schemas.microsoft.com/office/drawing/2014/main" id="{E7A3FB44-4D9D-857D-19C9-5A2160E4AE61}"/>
              </a:ext>
            </a:extLst>
          </p:cNvPr>
          <p:cNvPicPr>
            <a:picLocks noChangeAspect="1"/>
          </p:cNvPicPr>
          <p:nvPr/>
        </p:nvPicPr>
        <p:blipFill>
          <a:blip r:embed="rId3"/>
          <a:stretch>
            <a:fillRect/>
          </a:stretch>
        </p:blipFill>
        <p:spPr>
          <a:xfrm>
            <a:off x="3407508" y="1228406"/>
            <a:ext cx="5236308" cy="3802969"/>
          </a:xfrm>
          <a:prstGeom prst="rect">
            <a:avLst/>
          </a:prstGeom>
        </p:spPr>
      </p:pic>
      <p:pic>
        <p:nvPicPr>
          <p:cNvPr id="7" name="Picture 6">
            <a:extLst>
              <a:ext uri="{FF2B5EF4-FFF2-40B4-BE49-F238E27FC236}">
                <a16:creationId xmlns:a16="http://schemas.microsoft.com/office/drawing/2014/main" id="{68A07081-B877-81B9-9FD3-1CBC68B9D4AC}"/>
              </a:ext>
            </a:extLst>
          </p:cNvPr>
          <p:cNvPicPr>
            <a:picLocks noChangeAspect="1"/>
          </p:cNvPicPr>
          <p:nvPr/>
        </p:nvPicPr>
        <p:blipFill>
          <a:blip r:embed="rId4"/>
          <a:stretch>
            <a:fillRect/>
          </a:stretch>
        </p:blipFill>
        <p:spPr>
          <a:xfrm>
            <a:off x="314499" y="3168007"/>
            <a:ext cx="2768600" cy="1599635"/>
          </a:xfrm>
          <a:prstGeom prst="rect">
            <a:avLst/>
          </a:prstGeom>
        </p:spPr>
      </p:pic>
      <p:pic>
        <p:nvPicPr>
          <p:cNvPr id="8" name="Picture 7">
            <a:extLst>
              <a:ext uri="{FF2B5EF4-FFF2-40B4-BE49-F238E27FC236}">
                <a16:creationId xmlns:a16="http://schemas.microsoft.com/office/drawing/2014/main" id="{6B4875BF-489E-B0AF-FF46-5FA8AF7C95B4}"/>
              </a:ext>
            </a:extLst>
          </p:cNvPr>
          <p:cNvPicPr>
            <a:picLocks noChangeAspect="1"/>
          </p:cNvPicPr>
          <p:nvPr/>
        </p:nvPicPr>
        <p:blipFill>
          <a:blip r:embed="rId5"/>
          <a:stretch>
            <a:fillRect/>
          </a:stretch>
        </p:blipFill>
        <p:spPr>
          <a:xfrm>
            <a:off x="6635503" y="2571750"/>
            <a:ext cx="2508497" cy="491174"/>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DDA704"/>
      </a:accent6>
      <a:hlink>
        <a:srgbClr val="2598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2916</TotalTime>
  <Words>1715</Words>
  <Application>Microsoft Macintosh PowerPoint</Application>
  <PresentationFormat>On-screen Show (16:9)</PresentationFormat>
  <Paragraphs>254</Paragraphs>
  <Slides>31</Slides>
  <Notes>31</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31</vt:i4>
      </vt:variant>
    </vt:vector>
  </HeadingPairs>
  <TitlesOfParts>
    <vt:vector size="34" baseType="lpstr">
      <vt:lpstr>Arial</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Gustavo Rios</cp:lastModifiedBy>
  <cp:revision>1</cp:revision>
  <dcterms:modified xsi:type="dcterms:W3CDTF">2025-08-27T02:18:29Z</dcterms:modified>
</cp:coreProperties>
</file>